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4"/>
  </p:notesMasterIdLst>
  <p:sldIdLst>
    <p:sldId id="256" r:id="rId3"/>
    <p:sldId id="379" r:id="rId4"/>
    <p:sldId id="394" r:id="rId5"/>
    <p:sldId id="395" r:id="rId6"/>
    <p:sldId id="390" r:id="rId7"/>
    <p:sldId id="396" r:id="rId8"/>
    <p:sldId id="398" r:id="rId9"/>
    <p:sldId id="397" r:id="rId10"/>
    <p:sldId id="399" r:id="rId11"/>
    <p:sldId id="400" r:id="rId12"/>
    <p:sldId id="257"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hz001@126.com" initials="s" lastIdx="6" clrIdx="0">
    <p:extLst>
      <p:ext uri="{19B8F6BF-5375-455C-9EA6-DF929625EA0E}">
        <p15:presenceInfo xmlns:p15="http://schemas.microsoft.com/office/powerpoint/2012/main" userId="dd54a0dc9fab7b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3466" autoAdjust="0"/>
  </p:normalViewPr>
  <p:slideViewPr>
    <p:cSldViewPr snapToGrid="0">
      <p:cViewPr varScale="1">
        <p:scale>
          <a:sx n="59" d="100"/>
          <a:sy n="59" d="100"/>
        </p:scale>
        <p:origin x="176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0776A-115D-4E6A-951B-55229C1AF914}" type="datetimeFigureOut">
              <a:rPr lang="zh-CN" altLang="en-US" smtClean="0"/>
              <a:pPr/>
              <a:t>2021/2/7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11D60-9DC1-47F3-B777-41CF4FE375C1}" type="slidenum">
              <a:rPr lang="zh-CN" altLang="en-US" smtClean="0"/>
              <a:pPr/>
              <a:t>‹#›</a:t>
            </a:fld>
            <a:endParaRPr lang="zh-CN" altLang="en-US"/>
          </a:p>
        </p:txBody>
      </p:sp>
    </p:spTree>
    <p:extLst>
      <p:ext uri="{BB962C8B-B14F-4D97-AF65-F5344CB8AC3E}">
        <p14:creationId xmlns:p14="http://schemas.microsoft.com/office/powerpoint/2010/main" val="62037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A0962FA8-AA85-4053-8547-304384BC292A}" type="slidenum">
              <a:rPr lang="zh-CN" altLang="en-US" smtClean="0"/>
              <a:pPr/>
              <a:t>1</a:t>
            </a:fld>
            <a:endParaRPr lang="zh-CN" altLang="en-US"/>
          </a:p>
        </p:txBody>
      </p:sp>
    </p:spTree>
    <p:extLst>
      <p:ext uri="{BB962C8B-B14F-4D97-AF65-F5344CB8AC3E}">
        <p14:creationId xmlns:p14="http://schemas.microsoft.com/office/powerpoint/2010/main" val="194517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10</a:t>
            </a:fld>
            <a:endParaRPr lang="zh-CN" altLang="en-US"/>
          </a:p>
        </p:txBody>
      </p:sp>
    </p:spTree>
    <p:extLst>
      <p:ext uri="{BB962C8B-B14F-4D97-AF65-F5344CB8AC3E}">
        <p14:creationId xmlns:p14="http://schemas.microsoft.com/office/powerpoint/2010/main" val="333732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11</a:t>
            </a:fld>
            <a:endParaRPr lang="zh-CN" altLang="en-US"/>
          </a:p>
        </p:txBody>
      </p:sp>
    </p:spTree>
    <p:extLst>
      <p:ext uri="{BB962C8B-B14F-4D97-AF65-F5344CB8AC3E}">
        <p14:creationId xmlns:p14="http://schemas.microsoft.com/office/powerpoint/2010/main" val="75971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以前关于从知识库中回答复杂问题的工作通常分别解决两种类型的复杂性</a:t>
            </a:r>
            <a:r>
              <a:rPr lang="en-US"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、有约束的问题</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谁是美国第一任总统？</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、有多个关系跃点的问题</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谁是</a:t>
            </a:r>
            <a:r>
              <a:rPr lang="en-US" altLang="zh-CN" sz="1200" kern="1200" dirty="0" smtClean="0">
                <a:solidFill>
                  <a:schemeClr val="tx1"/>
                </a:solidFill>
                <a:effectLst/>
                <a:latin typeface="+mn-lt"/>
                <a:ea typeface="+mn-ea"/>
                <a:cs typeface="+mn-cs"/>
              </a:rPr>
              <a:t>Facebook</a:t>
            </a:r>
            <a:r>
              <a:rPr lang="zh-CN" altLang="en-US" sz="1200" kern="1200" dirty="0" smtClean="0">
                <a:solidFill>
                  <a:schemeClr val="tx1"/>
                </a:solidFill>
                <a:effectLst/>
                <a:latin typeface="+mn-lt"/>
                <a:ea typeface="+mn-ea"/>
                <a:cs typeface="+mn-cs"/>
              </a:rPr>
              <a:t>创始人的妻子？</a:t>
            </a:r>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2</a:t>
            </a:fld>
            <a:endParaRPr lang="zh-CN" altLang="en-US"/>
          </a:p>
        </p:txBody>
      </p:sp>
    </p:spTree>
    <p:extLst>
      <p:ext uri="{BB962C8B-B14F-4D97-AF65-F5344CB8AC3E}">
        <p14:creationId xmlns:p14="http://schemas.microsoft.com/office/powerpoint/2010/main" val="305952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查询图包含四种类型的节点：</a:t>
            </a:r>
            <a:endParaRPr lang="en-US" altLang="zh-CN" dirty="0" smtClean="0"/>
          </a:p>
          <a:p>
            <a:r>
              <a:rPr lang="en-US" altLang="zh-CN" dirty="0" smtClean="0"/>
              <a:t>1</a:t>
            </a:r>
            <a:r>
              <a:rPr lang="zh-CN" altLang="en-US" dirty="0" smtClean="0"/>
              <a:t>、接地实体（阴影矩阵）：知识库中存在的实体</a:t>
            </a:r>
            <a:endParaRPr lang="en-US" altLang="zh-CN" dirty="0" smtClean="0"/>
          </a:p>
          <a:p>
            <a:r>
              <a:rPr lang="en-US" altLang="zh-CN" dirty="0" smtClean="0"/>
              <a:t>2</a:t>
            </a:r>
            <a:r>
              <a:rPr lang="zh-CN" altLang="en-US" dirty="0" smtClean="0"/>
              <a:t>、存在变量（无阴影矩阵）：存在变量，未确定实体</a:t>
            </a:r>
            <a:endParaRPr lang="en-US" altLang="zh-CN" dirty="0" smtClean="0"/>
          </a:p>
          <a:p>
            <a:r>
              <a:rPr lang="en-US" altLang="zh-CN" dirty="0" smtClean="0"/>
              <a:t>3</a:t>
            </a:r>
            <a:r>
              <a:rPr lang="zh-CN" altLang="en-US" dirty="0" smtClean="0"/>
              <a:t>、</a:t>
            </a:r>
            <a:r>
              <a:rPr lang="en-US" altLang="zh-CN" dirty="0" smtClean="0"/>
              <a:t>lambda</a:t>
            </a:r>
            <a:r>
              <a:rPr lang="zh-CN" altLang="en-US" dirty="0" smtClean="0"/>
              <a:t>变量（圆）：未接地实体，表示答案</a:t>
            </a:r>
            <a:endParaRPr lang="en-US" altLang="zh-CN" dirty="0" smtClean="0"/>
          </a:p>
          <a:p>
            <a:r>
              <a:rPr lang="en-US" altLang="zh-CN" dirty="0" smtClean="0"/>
              <a:t>4</a:t>
            </a:r>
            <a:r>
              <a:rPr lang="zh-CN" altLang="en-US" dirty="0" smtClean="0"/>
              <a:t>、聚合函数（菱形）：对一系列实体进行的操作，如</a:t>
            </a:r>
            <a:r>
              <a:rPr lang="en-US" altLang="zh-CN" dirty="0" smtClean="0"/>
              <a:t>count</a:t>
            </a:r>
            <a:r>
              <a:rPr lang="zh-CN" altLang="en-US" dirty="0" smtClean="0"/>
              <a:t>和</a:t>
            </a:r>
            <a:r>
              <a:rPr lang="en-US" altLang="zh-CN" dirty="0" err="1" smtClean="0"/>
              <a:t>argmin</a:t>
            </a:r>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3</a:t>
            </a:fld>
            <a:endParaRPr lang="zh-CN" altLang="en-US"/>
          </a:p>
        </p:txBody>
      </p:sp>
    </p:spTree>
    <p:extLst>
      <p:ext uri="{BB962C8B-B14F-4D97-AF65-F5344CB8AC3E}">
        <p14:creationId xmlns:p14="http://schemas.microsoft.com/office/powerpoint/2010/main" val="53179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将分阶段查询图生成方法总结如下</a:t>
            </a:r>
            <a:r>
              <a:rPr lang="en-US" altLang="zh-CN" sz="1200" kern="1200" dirty="0" smtClean="0">
                <a:solidFill>
                  <a:schemeClr val="tx1"/>
                </a:solidFill>
                <a:effectLst/>
                <a:latin typeface="+mn-lt"/>
                <a:ea typeface="+mn-ea"/>
                <a:cs typeface="+mn-cs"/>
              </a:rPr>
              <a:t>:</a:t>
            </a:r>
          </a:p>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、从问题中的接地实体</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称为主题实体</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开始，确定一个核心关系</a:t>
            </a:r>
            <a:r>
              <a:rPr lang="zh-CN" altLang="en-US" sz="1200" kern="1200" dirty="0" smtClean="0">
                <a:solidFill>
                  <a:schemeClr val="tx1"/>
                </a:solidFill>
                <a:effectLst/>
                <a:latin typeface="+mn-lt"/>
                <a:ea typeface="+mn-ea"/>
                <a:cs typeface="+mn-cs"/>
              </a:rPr>
              <a:t>路径，</a:t>
            </a:r>
            <a:r>
              <a:rPr lang="zh-CN" altLang="en-US" sz="1200" kern="1200" dirty="0" smtClean="0">
                <a:solidFill>
                  <a:schemeClr val="tx1"/>
                </a:solidFill>
                <a:effectLst/>
                <a:latin typeface="+mn-lt"/>
                <a:ea typeface="+mn-ea"/>
                <a:cs typeface="+mn-cs"/>
              </a:rPr>
              <a:t>将主题实体链接到</a:t>
            </a:r>
            <a:r>
              <a:rPr lang="en-US" altLang="zh-CN" sz="1200" kern="1200" dirty="0" smtClean="0">
                <a:solidFill>
                  <a:schemeClr val="tx1"/>
                </a:solidFill>
                <a:effectLst/>
                <a:latin typeface="+mn-lt"/>
                <a:ea typeface="+mn-ea"/>
                <a:cs typeface="+mn-cs"/>
              </a:rPr>
              <a:t>lambda</a:t>
            </a:r>
            <a:r>
              <a:rPr lang="zh-CN" altLang="en-US" sz="1200" kern="1200" dirty="0" smtClean="0">
                <a:solidFill>
                  <a:schemeClr val="tx1"/>
                </a:solidFill>
                <a:effectLst/>
                <a:latin typeface="+mn-lt"/>
                <a:ea typeface="+mn-ea"/>
                <a:cs typeface="+mn-cs"/>
              </a:rPr>
              <a:t>变量。现有的工作考虑包含单个关系的核心关系路径</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、从步骤</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中确定的核心关系路径中，附加问题中找到的一个或多个约束。约束由带关系的接地实体或聚合函数组成。</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、对步骤</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和步骤</a:t>
            </a:r>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生成的所有候选查询图，通过测量它们与问题的相似性对它们进行排序。这通常是通过神经网络模型</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如</a:t>
            </a:r>
            <a:r>
              <a:rPr lang="en-US" altLang="zh-CN" sz="1200" kern="1200" dirty="0" smtClean="0">
                <a:solidFill>
                  <a:schemeClr val="tx1"/>
                </a:solidFill>
                <a:effectLst/>
                <a:latin typeface="+mn-lt"/>
                <a:ea typeface="+mn-ea"/>
                <a:cs typeface="+mn-cs"/>
              </a:rPr>
              <a:t>CNN)</a:t>
            </a:r>
            <a:r>
              <a:rPr lang="zh-CN" altLang="en-US" sz="1200" kern="1200" dirty="0" smtClean="0">
                <a:solidFill>
                  <a:schemeClr val="tx1"/>
                </a:solidFill>
                <a:effectLst/>
                <a:latin typeface="+mn-lt"/>
                <a:ea typeface="+mn-ea"/>
                <a:cs typeface="+mn-cs"/>
              </a:rPr>
              <a:t>完成的。</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、对</a:t>
            </a:r>
            <a:r>
              <a:rPr lang="en-US" altLang="zh-CN" sz="1200" kern="1200" dirty="0" smtClean="0">
                <a:solidFill>
                  <a:schemeClr val="tx1"/>
                </a:solidFill>
                <a:effectLst/>
                <a:latin typeface="+mn-lt"/>
                <a:ea typeface="+mn-ea"/>
                <a:cs typeface="+mn-cs"/>
              </a:rPr>
              <a:t>KB</a:t>
            </a:r>
            <a:r>
              <a:rPr lang="zh-CN" altLang="en-US" sz="1200" kern="1200" dirty="0" smtClean="0">
                <a:solidFill>
                  <a:schemeClr val="tx1"/>
                </a:solidFill>
                <a:effectLst/>
                <a:latin typeface="+mn-lt"/>
                <a:ea typeface="+mn-ea"/>
                <a:cs typeface="+mn-cs"/>
              </a:rPr>
              <a:t>执行排名靠前的查询图，以获得答案实体。</a:t>
            </a:r>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4</a:t>
            </a:fld>
            <a:endParaRPr lang="zh-CN" altLang="en-US"/>
          </a:p>
        </p:txBody>
      </p:sp>
    </p:spTree>
    <p:extLst>
      <p:ext uri="{BB962C8B-B14F-4D97-AF65-F5344CB8AC3E}">
        <p14:creationId xmlns:p14="http://schemas.microsoft.com/office/powerpoint/2010/main" val="400651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5</a:t>
            </a:fld>
            <a:endParaRPr lang="zh-CN" altLang="en-US"/>
          </a:p>
        </p:txBody>
      </p:sp>
    </p:spTree>
    <p:extLst>
      <p:ext uri="{BB962C8B-B14F-4D97-AF65-F5344CB8AC3E}">
        <p14:creationId xmlns:p14="http://schemas.microsoft.com/office/powerpoint/2010/main" val="196628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extend</a:t>
            </a:r>
            <a:r>
              <a:rPr lang="zh-CN" altLang="en-US" sz="1200" b="0" i="0" kern="1200" dirty="0" smtClean="0">
                <a:solidFill>
                  <a:schemeClr val="tx1"/>
                </a:solidFill>
                <a:effectLst/>
                <a:latin typeface="+mn-lt"/>
                <a:ea typeface="+mn-ea"/>
                <a:cs typeface="+mn-cs"/>
              </a:rPr>
              <a:t>操作将核心关系路径再扩展一个</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中的关系，</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是知识库关系的集合。如果当前查询图只包含一个主题实体</a:t>
            </a:r>
            <a:r>
              <a:rPr lang="en-US" altLang="zh-CN" sz="1200" b="0" i="0" kern="1200" dirty="0" smtClean="0">
                <a:solidFill>
                  <a:schemeClr val="tx1"/>
                </a:solidFill>
                <a:effectLst/>
                <a:latin typeface="+mn-lt"/>
                <a:ea typeface="+mn-ea"/>
                <a:cs typeface="+mn-cs"/>
              </a:rPr>
              <a:t>e</a:t>
            </a:r>
            <a:r>
              <a:rPr lang="zh-CN" altLang="en-US" sz="1200" b="0" i="0" kern="1200" dirty="0" smtClean="0">
                <a:solidFill>
                  <a:schemeClr val="tx1"/>
                </a:solidFill>
                <a:effectLst/>
                <a:latin typeface="+mn-lt"/>
                <a:ea typeface="+mn-ea"/>
                <a:cs typeface="+mn-cs"/>
              </a:rPr>
              <a:t>，则</a:t>
            </a:r>
            <a:r>
              <a:rPr lang="en-US" altLang="zh-CN" sz="1200" b="0" i="0" kern="1200" dirty="0" smtClean="0">
                <a:solidFill>
                  <a:schemeClr val="tx1"/>
                </a:solidFill>
                <a:effectLst/>
                <a:latin typeface="+mn-lt"/>
                <a:ea typeface="+mn-ea"/>
                <a:cs typeface="+mn-cs"/>
              </a:rPr>
              <a:t>extend</a:t>
            </a:r>
            <a:r>
              <a:rPr lang="zh-CN" altLang="en-US" sz="1200" b="0" i="0" kern="1200" dirty="0" smtClean="0">
                <a:solidFill>
                  <a:schemeClr val="tx1"/>
                </a:solidFill>
                <a:effectLst/>
                <a:latin typeface="+mn-lt"/>
                <a:ea typeface="+mn-ea"/>
                <a:cs typeface="+mn-cs"/>
              </a:rPr>
              <a:t>操作会在</a:t>
            </a:r>
            <a:r>
              <a:rPr lang="en-US" altLang="zh-CN" sz="1200" b="0" i="0" kern="1200" dirty="0" smtClean="0">
                <a:solidFill>
                  <a:schemeClr val="tx1"/>
                </a:solidFill>
                <a:effectLst/>
                <a:latin typeface="+mn-lt"/>
                <a:ea typeface="+mn-ea"/>
                <a:cs typeface="+mn-cs"/>
              </a:rPr>
              <a:t>KB</a:t>
            </a:r>
            <a:r>
              <a:rPr lang="zh-CN" altLang="en-US" sz="1200" b="0" i="0" kern="1200" dirty="0" smtClean="0">
                <a:solidFill>
                  <a:schemeClr val="tx1"/>
                </a:solidFill>
                <a:effectLst/>
                <a:latin typeface="+mn-lt"/>
                <a:ea typeface="+mn-ea"/>
                <a:cs typeface="+mn-cs"/>
              </a:rPr>
              <a:t>中找到一个链接到</a:t>
            </a:r>
            <a:r>
              <a:rPr lang="en-US" altLang="zh-CN" sz="1200" b="0" i="0" kern="1200" dirty="0" smtClean="0">
                <a:solidFill>
                  <a:schemeClr val="tx1"/>
                </a:solidFill>
                <a:effectLst/>
                <a:latin typeface="+mn-lt"/>
                <a:ea typeface="+mn-ea"/>
                <a:cs typeface="+mn-cs"/>
              </a:rPr>
              <a:t>e</a:t>
            </a:r>
            <a:r>
              <a:rPr lang="zh-CN" altLang="en-US" sz="1200" b="0" i="0" kern="1200" dirty="0" smtClean="0">
                <a:solidFill>
                  <a:schemeClr val="tx1"/>
                </a:solidFill>
                <a:effectLst/>
                <a:latin typeface="+mn-lt"/>
                <a:ea typeface="+mn-ea"/>
                <a:cs typeface="+mn-cs"/>
              </a:rPr>
              <a:t>的关系</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，并用</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来扩展路径，并使得</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的另一端成为</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。如果当前查询图有</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extend</a:t>
            </a:r>
            <a:r>
              <a:rPr lang="zh-CN" altLang="en-US" sz="1200" b="0" i="0" kern="1200" dirty="0" smtClean="0">
                <a:solidFill>
                  <a:schemeClr val="tx1"/>
                </a:solidFill>
                <a:effectLst/>
                <a:latin typeface="+mn-lt"/>
                <a:ea typeface="+mn-ea"/>
                <a:cs typeface="+mn-cs"/>
              </a:rPr>
              <a:t>操作将</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更改为存在变量</a:t>
            </a:r>
            <a:r>
              <a:rPr lang="en-US" altLang="zh-CN" sz="1200" b="0" i="0" kern="1200" dirty="0" smtClean="0">
                <a:solidFill>
                  <a:schemeClr val="tx1"/>
                </a:solidFill>
                <a:effectLst/>
                <a:latin typeface="+mn-lt"/>
                <a:ea typeface="+mn-ea"/>
                <a:cs typeface="+mn-cs"/>
              </a:rPr>
              <a:t>y</a:t>
            </a:r>
            <a:r>
              <a:rPr lang="zh-CN" altLang="en-US" sz="1200" b="0" i="0" kern="1200" dirty="0" smtClean="0">
                <a:solidFill>
                  <a:schemeClr val="tx1"/>
                </a:solidFill>
                <a:effectLst/>
                <a:latin typeface="+mn-lt"/>
                <a:ea typeface="+mn-ea"/>
                <a:cs typeface="+mn-cs"/>
              </a:rPr>
              <a:t>，通过对</a:t>
            </a:r>
            <a:r>
              <a:rPr lang="en-US" altLang="zh-CN" sz="1200" b="0" i="0" kern="1200" dirty="0" smtClean="0">
                <a:solidFill>
                  <a:schemeClr val="tx1"/>
                </a:solidFill>
                <a:effectLst/>
                <a:latin typeface="+mn-lt"/>
                <a:ea typeface="+mn-ea"/>
                <a:cs typeface="+mn-cs"/>
              </a:rPr>
              <a:t>KB</a:t>
            </a:r>
            <a:r>
              <a:rPr lang="zh-CN" altLang="en-US" sz="1200" b="0" i="0" kern="1200" dirty="0" smtClean="0">
                <a:solidFill>
                  <a:schemeClr val="tx1"/>
                </a:solidFill>
                <a:effectLst/>
                <a:latin typeface="+mn-lt"/>
                <a:ea typeface="+mn-ea"/>
                <a:cs typeface="+mn-cs"/>
              </a:rPr>
              <a:t>执行当前查询图来查找</a:t>
            </a:r>
            <a:r>
              <a:rPr lang="en-US" altLang="zh-CN" sz="1200" b="0" i="0" kern="1200" dirty="0" smtClean="0">
                <a:solidFill>
                  <a:schemeClr val="tx1"/>
                </a:solidFill>
                <a:effectLst/>
                <a:latin typeface="+mn-lt"/>
                <a:ea typeface="+mn-ea"/>
                <a:cs typeface="+mn-cs"/>
              </a:rPr>
              <a:t>KB</a:t>
            </a:r>
            <a:r>
              <a:rPr lang="zh-CN" altLang="en-US" sz="1200" b="0" i="0" kern="1200" dirty="0" smtClean="0">
                <a:solidFill>
                  <a:schemeClr val="tx1"/>
                </a:solidFill>
                <a:effectLst/>
                <a:latin typeface="+mn-lt"/>
                <a:ea typeface="+mn-ea"/>
                <a:cs typeface="+mn-cs"/>
              </a:rPr>
              <a:t>中所有连接</a:t>
            </a:r>
            <a:r>
              <a:rPr lang="en-US" altLang="zh-CN" sz="1200" b="0" i="0" kern="1200" dirty="0" smtClean="0">
                <a:solidFill>
                  <a:schemeClr val="tx1"/>
                </a:solidFill>
                <a:effectLst/>
                <a:latin typeface="+mn-lt"/>
                <a:ea typeface="+mn-ea"/>
                <a:cs typeface="+mn-cs"/>
              </a:rPr>
              <a:t>y</a:t>
            </a:r>
            <a:r>
              <a:rPr lang="zh-CN" altLang="en-US" sz="1200" b="0" i="0" kern="1200" dirty="0" smtClean="0">
                <a:solidFill>
                  <a:schemeClr val="tx1"/>
                </a:solidFill>
                <a:effectLst/>
                <a:latin typeface="+mn-lt"/>
                <a:ea typeface="+mn-ea"/>
                <a:cs typeface="+mn-cs"/>
              </a:rPr>
              <a:t>的实体，找到连接这些实体之一的关系</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，最后在查询图里将</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连到</a:t>
            </a:r>
            <a:r>
              <a:rPr lang="en-US" altLang="zh-CN" sz="1200" b="0" i="0" kern="1200" dirty="0" smtClean="0">
                <a:solidFill>
                  <a:schemeClr val="tx1"/>
                </a:solidFill>
                <a:effectLst/>
                <a:latin typeface="+mn-lt"/>
                <a:ea typeface="+mn-ea"/>
                <a:cs typeface="+mn-cs"/>
              </a:rPr>
              <a:t>y</a:t>
            </a:r>
            <a:r>
              <a:rPr lang="zh-CN" altLang="en-US" sz="1200" b="0" i="0" kern="1200" dirty="0" smtClean="0">
                <a:solidFill>
                  <a:schemeClr val="tx1"/>
                </a:solidFill>
                <a:effectLst/>
                <a:latin typeface="+mn-lt"/>
                <a:ea typeface="+mn-ea"/>
                <a:cs typeface="+mn-cs"/>
              </a:rPr>
              <a:t>上，</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的另一端成为新的</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）除了当前核心关系路径开头的主题实体外，问题中经常会发现其他固定实体。</a:t>
            </a:r>
            <a:r>
              <a:rPr lang="en-US" altLang="zh-CN" sz="1200" b="1" i="0" kern="1200" dirty="0" smtClean="0">
                <a:solidFill>
                  <a:schemeClr val="tx1"/>
                </a:solidFill>
                <a:effectLst/>
                <a:latin typeface="+mn-lt"/>
                <a:ea typeface="+mn-ea"/>
                <a:cs typeface="+mn-cs"/>
              </a:rPr>
              <a:t>connect</a:t>
            </a:r>
            <a:r>
              <a:rPr lang="zh-CN" altLang="en-US" sz="1200" b="0" i="0" kern="1200" dirty="0" smtClean="0">
                <a:solidFill>
                  <a:schemeClr val="tx1"/>
                </a:solidFill>
                <a:effectLst/>
                <a:latin typeface="+mn-lt"/>
                <a:ea typeface="+mn-ea"/>
                <a:cs typeface="+mn-cs"/>
              </a:rPr>
              <a:t>操作将这样一个固定的实体</a:t>
            </a:r>
            <a:r>
              <a:rPr lang="en-US" altLang="zh-CN" sz="1200" b="0" i="0" kern="1200" dirty="0" smtClean="0">
                <a:solidFill>
                  <a:schemeClr val="tx1"/>
                </a:solidFill>
                <a:effectLst/>
                <a:latin typeface="+mn-lt"/>
                <a:ea typeface="+mn-ea"/>
                <a:cs typeface="+mn-cs"/>
              </a:rPr>
              <a:t>e</a:t>
            </a:r>
            <a:r>
              <a:rPr lang="zh-CN" altLang="en-US" sz="1200" b="0" i="0" kern="1200" dirty="0" smtClean="0">
                <a:solidFill>
                  <a:schemeClr val="tx1"/>
                </a:solidFill>
                <a:effectLst/>
                <a:latin typeface="+mn-lt"/>
                <a:ea typeface="+mn-ea"/>
                <a:cs typeface="+mn-cs"/>
              </a:rPr>
              <a:t>连接到</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，或者连接到与</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相连的存在变量上，也就是</a:t>
            </a:r>
            <a:r>
              <a:rPr lang="en-US" altLang="zh-CN" sz="1200" b="0" i="0" kern="1200" dirty="0" smtClean="0">
                <a:solidFill>
                  <a:schemeClr val="tx1"/>
                </a:solidFill>
                <a:effectLst/>
                <a:latin typeface="+mn-lt"/>
                <a:ea typeface="+mn-ea"/>
                <a:cs typeface="+mn-cs"/>
              </a:rPr>
              <a:t>CVT</a:t>
            </a:r>
            <a:r>
              <a:rPr lang="zh-CN" altLang="en-US" sz="1200" b="0" i="0" kern="1200" dirty="0" smtClean="0">
                <a:solidFill>
                  <a:schemeClr val="tx1"/>
                </a:solidFill>
                <a:effectLst/>
                <a:latin typeface="+mn-lt"/>
                <a:ea typeface="+mn-ea"/>
                <a:cs typeface="+mn-cs"/>
              </a:rPr>
              <a:t>节点（本文只考虑与</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变量相连的存在变量）。要决定使用哪个关系</a:t>
            </a:r>
            <a:r>
              <a:rPr lang="en-US" altLang="zh-CN" sz="1200" b="0" i="0" kern="1200" dirty="0" smtClean="0">
                <a:solidFill>
                  <a:schemeClr val="tx1"/>
                </a:solidFill>
                <a:effectLst/>
                <a:latin typeface="+mn-lt"/>
                <a:ea typeface="+mn-ea"/>
                <a:cs typeface="+mn-cs"/>
              </a:rPr>
              <a:t>r</a:t>
            </a:r>
            <a:r>
              <a:rPr lang="zh-CN" altLang="en-US" sz="1200" b="0" i="0" kern="1200" dirty="0" smtClean="0">
                <a:solidFill>
                  <a:schemeClr val="tx1"/>
                </a:solidFill>
                <a:effectLst/>
                <a:latin typeface="+mn-lt"/>
                <a:ea typeface="+mn-ea"/>
                <a:cs typeface="+mn-cs"/>
              </a:rPr>
              <a:t>来链接</a:t>
            </a:r>
            <a:r>
              <a:rPr lang="en-US" altLang="zh-CN" sz="1200" b="0" i="0" kern="1200" dirty="0" smtClean="0">
                <a:solidFill>
                  <a:schemeClr val="tx1"/>
                </a:solidFill>
                <a:effectLst/>
                <a:latin typeface="+mn-lt"/>
                <a:ea typeface="+mn-ea"/>
                <a:cs typeface="+mn-cs"/>
              </a:rPr>
              <a:t>e</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，我们可以通过执行当前查询图来找到</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的所有</a:t>
            </a:r>
            <a:r>
              <a:rPr lang="en-US" altLang="zh-CN" sz="1200" b="0" i="0" kern="1200" dirty="0" smtClean="0">
                <a:solidFill>
                  <a:schemeClr val="tx1"/>
                </a:solidFill>
                <a:effectLst/>
                <a:latin typeface="+mn-lt"/>
                <a:ea typeface="+mn-ea"/>
                <a:cs typeface="+mn-cs"/>
              </a:rPr>
              <a:t>bindings</a:t>
            </a:r>
            <a:r>
              <a:rPr lang="zh-CN" altLang="en-US" sz="1200" b="0" i="0" kern="1200" dirty="0" smtClean="0">
                <a:solidFill>
                  <a:schemeClr val="tx1"/>
                </a:solidFill>
                <a:effectLst/>
                <a:latin typeface="+mn-lt"/>
                <a:ea typeface="+mn-ea"/>
                <a:cs typeface="+mn-cs"/>
              </a:rPr>
              <a:t>，然后找到这些实体之一和</a:t>
            </a:r>
            <a:r>
              <a:rPr lang="en-US" altLang="zh-CN" sz="1200" b="0" i="0" kern="1200" dirty="0" smtClean="0">
                <a:solidFill>
                  <a:schemeClr val="tx1"/>
                </a:solidFill>
                <a:effectLst/>
                <a:latin typeface="+mn-lt"/>
                <a:ea typeface="+mn-ea"/>
                <a:cs typeface="+mn-cs"/>
              </a:rPr>
              <a:t>e</a:t>
            </a:r>
            <a:r>
              <a:rPr lang="zh-CN" altLang="en-US" sz="1200" b="0" i="0" kern="1200" dirty="0" smtClean="0">
                <a:solidFill>
                  <a:schemeClr val="tx1"/>
                </a:solidFill>
                <a:effectLst/>
                <a:latin typeface="+mn-lt"/>
                <a:ea typeface="+mn-ea"/>
                <a:cs typeface="+mn-cs"/>
              </a:rPr>
              <a:t>之间存在的关系。</a:t>
            </a:r>
          </a:p>
          <a:p>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）使用一组预定义的关键字从问题中检测出</a:t>
            </a:r>
            <a:r>
              <a:rPr lang="en-US" altLang="zh-CN" sz="1200" b="1" i="0" kern="1200" dirty="0" smtClean="0">
                <a:solidFill>
                  <a:schemeClr val="tx1"/>
                </a:solidFill>
                <a:effectLst/>
                <a:latin typeface="+mn-lt"/>
                <a:ea typeface="+mn-ea"/>
                <a:cs typeface="+mn-cs"/>
              </a:rPr>
              <a:t>aggregate</a:t>
            </a:r>
            <a:r>
              <a:rPr lang="zh-CN" altLang="en-US" sz="1200" b="0" i="0" kern="1200" dirty="0" smtClean="0">
                <a:solidFill>
                  <a:schemeClr val="tx1"/>
                </a:solidFill>
                <a:effectLst/>
                <a:latin typeface="+mn-lt"/>
                <a:ea typeface="+mn-ea"/>
                <a:cs typeface="+mn-cs"/>
              </a:rPr>
              <a:t> 函数。聚合操作将检测到的聚合函数作为新节点附加到</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或连接到作为</a:t>
            </a:r>
            <a:r>
              <a:rPr lang="en-US" altLang="zh-CN" sz="1200" b="0" i="0" kern="1200" dirty="0" smtClean="0">
                <a:solidFill>
                  <a:schemeClr val="tx1"/>
                </a:solidFill>
                <a:effectLst/>
                <a:latin typeface="+mn-lt"/>
                <a:ea typeface="+mn-ea"/>
                <a:cs typeface="+mn-cs"/>
              </a:rPr>
              <a:t>CVT</a:t>
            </a:r>
            <a:r>
              <a:rPr lang="zh-CN" altLang="en-US" sz="1200" b="0" i="0" kern="1200" dirty="0" smtClean="0">
                <a:solidFill>
                  <a:schemeClr val="tx1"/>
                </a:solidFill>
                <a:effectLst/>
                <a:latin typeface="+mn-lt"/>
                <a:ea typeface="+mn-ea"/>
                <a:cs typeface="+mn-cs"/>
              </a:rPr>
              <a:t>节点的与</a:t>
            </a:r>
            <a:r>
              <a:rPr lang="en-US" altLang="zh-CN" sz="1200" b="0" i="0" kern="1200" dirty="0" smtClean="0">
                <a:solidFill>
                  <a:schemeClr val="tx1"/>
                </a:solidFill>
                <a:effectLst/>
                <a:latin typeface="+mn-lt"/>
                <a:ea typeface="+mn-ea"/>
                <a:cs typeface="+mn-cs"/>
              </a:rPr>
              <a:t>x</a:t>
            </a:r>
            <a:r>
              <a:rPr lang="zh-CN" altLang="en-US" sz="1200" b="0" i="0" kern="1200" dirty="0" smtClean="0">
                <a:solidFill>
                  <a:schemeClr val="tx1"/>
                </a:solidFill>
                <a:effectLst/>
                <a:latin typeface="+mn-lt"/>
                <a:ea typeface="+mn-ea"/>
                <a:cs typeface="+mn-cs"/>
              </a:rPr>
              <a:t>相连的存在变量上。</a:t>
            </a:r>
          </a:p>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6</a:t>
            </a:fld>
            <a:endParaRPr lang="zh-CN" altLang="en-US"/>
          </a:p>
        </p:txBody>
      </p:sp>
    </p:spTree>
    <p:extLst>
      <p:ext uri="{BB962C8B-B14F-4D97-AF65-F5344CB8AC3E}">
        <p14:creationId xmlns:p14="http://schemas.microsoft.com/office/powerpoint/2010/main" val="138358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Vg</a:t>
            </a:r>
            <a:r>
              <a:rPr lang="zh-CN" altLang="en-US" sz="1200" b="0" i="0" kern="1200" dirty="0" smtClean="0">
                <a:solidFill>
                  <a:schemeClr val="tx1"/>
                </a:solidFill>
                <a:effectLst/>
                <a:latin typeface="+mn-lt"/>
                <a:ea typeface="+mn-ea"/>
                <a:cs typeface="+mn-cs"/>
              </a:rPr>
              <a:t>的第一个维度来自一个基于</a:t>
            </a:r>
            <a:r>
              <a:rPr lang="en-US" altLang="zh-CN" sz="1200" b="0" i="0" kern="1200" dirty="0" smtClean="0">
                <a:solidFill>
                  <a:schemeClr val="tx1"/>
                </a:solidFill>
                <a:effectLst/>
                <a:latin typeface="+mn-lt"/>
                <a:ea typeface="+mn-ea"/>
                <a:cs typeface="+mn-cs"/>
              </a:rPr>
              <a:t>BERT</a:t>
            </a:r>
            <a:r>
              <a:rPr lang="zh-CN" altLang="en-US" sz="1200" b="0" i="0" kern="1200" dirty="0" smtClean="0">
                <a:solidFill>
                  <a:schemeClr val="tx1"/>
                </a:solidFill>
                <a:effectLst/>
                <a:latin typeface="+mn-lt"/>
                <a:ea typeface="+mn-ea"/>
                <a:cs typeface="+mn-cs"/>
              </a:rPr>
              <a:t>的语义匹配模型。具体地说，我们通过遵循构造</a:t>
            </a:r>
            <a:r>
              <a:rPr lang="en-US" altLang="zh-CN" sz="1200" b="0" i="0" kern="1200" dirty="0" smtClean="0">
                <a:solidFill>
                  <a:schemeClr val="tx1"/>
                </a:solidFill>
                <a:effectLst/>
                <a:latin typeface="+mn-lt"/>
                <a:ea typeface="+mn-ea"/>
                <a:cs typeface="+mn-cs"/>
              </a:rPr>
              <a:t>g</a:t>
            </a:r>
            <a:r>
              <a:rPr lang="zh-CN" altLang="en-US" sz="1200" b="0" i="0" kern="1200" dirty="0" smtClean="0">
                <a:solidFill>
                  <a:schemeClr val="tx1"/>
                </a:solidFill>
                <a:effectLst/>
                <a:latin typeface="+mn-lt"/>
                <a:ea typeface="+mn-ea"/>
                <a:cs typeface="+mn-cs"/>
              </a:rPr>
              <a:t>所采取的操作顺序，并将每个步骤中涉及的实体和关系的文本描述按顺序添加到序列中，从而将</a:t>
            </a:r>
            <a:r>
              <a:rPr lang="en-US" altLang="zh-CN" sz="1200" b="0" i="0" kern="1200" dirty="0" smtClean="0">
                <a:solidFill>
                  <a:schemeClr val="tx1"/>
                </a:solidFill>
                <a:effectLst/>
                <a:latin typeface="+mn-lt"/>
                <a:ea typeface="+mn-ea"/>
                <a:cs typeface="+mn-cs"/>
              </a:rPr>
              <a:t>g</a:t>
            </a:r>
            <a:r>
              <a:rPr lang="zh-CN" altLang="en-US" sz="1200" b="0" i="0" kern="1200" dirty="0" smtClean="0">
                <a:solidFill>
                  <a:schemeClr val="tx1"/>
                </a:solidFill>
                <a:effectLst/>
                <a:latin typeface="+mn-lt"/>
                <a:ea typeface="+mn-ea"/>
                <a:cs typeface="+mn-cs"/>
              </a:rPr>
              <a:t>转换为</a:t>
            </a:r>
            <a:r>
              <a:rPr lang="en-US" altLang="zh-CN" sz="1200" b="0" i="0" kern="1200" dirty="0" smtClean="0">
                <a:solidFill>
                  <a:schemeClr val="tx1"/>
                </a:solidFill>
                <a:effectLst/>
                <a:latin typeface="+mn-lt"/>
                <a:ea typeface="+mn-ea"/>
                <a:cs typeface="+mn-cs"/>
              </a:rPr>
              <a:t>token</a:t>
            </a:r>
            <a:r>
              <a:rPr lang="zh-CN" altLang="en-US" sz="1200" b="0" i="0" kern="1200" dirty="0" smtClean="0">
                <a:solidFill>
                  <a:schemeClr val="tx1"/>
                </a:solidFill>
                <a:effectLst/>
                <a:latin typeface="+mn-lt"/>
                <a:ea typeface="+mn-ea"/>
                <a:cs typeface="+mn-cs"/>
              </a:rPr>
              <a:t>序列。存在变量和</a:t>
            </a:r>
            <a:r>
              <a:rPr lang="en-US" altLang="zh-CN" sz="1200" b="0" i="0" kern="1200" dirty="0" smtClean="0">
                <a:solidFill>
                  <a:schemeClr val="tx1"/>
                </a:solidFill>
                <a:effectLst/>
                <a:latin typeface="+mn-lt"/>
                <a:ea typeface="+mn-ea"/>
                <a:cs typeface="+mn-cs"/>
              </a:rPr>
              <a:t>lambda</a:t>
            </a:r>
            <a:r>
              <a:rPr lang="zh-CN" altLang="en-US" sz="1200" b="0" i="0" kern="1200" dirty="0" smtClean="0">
                <a:solidFill>
                  <a:schemeClr val="tx1"/>
                </a:solidFill>
                <a:effectLst/>
                <a:latin typeface="+mn-lt"/>
                <a:ea typeface="+mn-ea"/>
                <a:cs typeface="+mn-cs"/>
              </a:rPr>
              <a:t>变量被忽略。</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第一个维度是查询图中所有固定实体的累计实体链接分数。第二个是查询图中出现的固定实体的数量。第三到第五个分别是查询图中实体类型、时间表达和最高级的数量。最后一个特性是查询图对应的答案实体的数量</a:t>
            </a:r>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7</a:t>
            </a:fld>
            <a:endParaRPr lang="zh-CN" altLang="en-US"/>
          </a:p>
        </p:txBody>
      </p:sp>
    </p:spTree>
    <p:extLst>
      <p:ext uri="{BB962C8B-B14F-4D97-AF65-F5344CB8AC3E}">
        <p14:creationId xmlns:p14="http://schemas.microsoft.com/office/powerpoint/2010/main" val="323346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8</a:t>
            </a:fld>
            <a:endParaRPr lang="zh-CN" altLang="en-US"/>
          </a:p>
        </p:txBody>
      </p:sp>
    </p:spTree>
    <p:extLst>
      <p:ext uri="{BB962C8B-B14F-4D97-AF65-F5344CB8AC3E}">
        <p14:creationId xmlns:p14="http://schemas.microsoft.com/office/powerpoint/2010/main" val="102632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为了更好地理解模型，本文还进行了消融研究。为了验证我法的有效性并不是由于使用了</a:t>
            </a:r>
            <a:r>
              <a:rPr lang="en-US" altLang="zh-CN" sz="1200" b="0" i="0" kern="1200" dirty="0" smtClean="0">
                <a:solidFill>
                  <a:schemeClr val="tx1"/>
                </a:solidFill>
                <a:effectLst/>
                <a:latin typeface="+mn-lt"/>
                <a:ea typeface="+mn-ea"/>
                <a:cs typeface="+mn-cs"/>
              </a:rPr>
              <a:t>BERT</a:t>
            </a:r>
            <a:r>
              <a:rPr lang="zh-CN" altLang="en-US" sz="1200" b="0" i="0" kern="1200" dirty="0" smtClean="0">
                <a:solidFill>
                  <a:schemeClr val="tx1"/>
                </a:solidFill>
                <a:effectLst/>
                <a:latin typeface="+mn-lt"/>
                <a:ea typeface="+mn-ea"/>
                <a:cs typeface="+mn-cs"/>
              </a:rPr>
              <a:t>，我们用</a:t>
            </a:r>
            <a:r>
              <a:rPr lang="en-US" altLang="zh-CN" sz="1200" b="0" i="0" kern="1200" dirty="0" smtClean="0">
                <a:solidFill>
                  <a:schemeClr val="tx1"/>
                </a:solidFill>
                <a:effectLst/>
                <a:latin typeface="+mn-lt"/>
                <a:ea typeface="+mn-ea"/>
                <a:cs typeface="+mn-cs"/>
              </a:rPr>
              <a:t>LSTM</a:t>
            </a:r>
            <a:r>
              <a:rPr lang="zh-CN" altLang="en-US" sz="1200" b="0" i="0" kern="1200" dirty="0" smtClean="0">
                <a:solidFill>
                  <a:schemeClr val="tx1"/>
                </a:solidFill>
                <a:effectLst/>
                <a:latin typeface="+mn-lt"/>
                <a:ea typeface="+mn-ea"/>
                <a:cs typeface="+mn-cs"/>
              </a:rPr>
              <a:t>代替了</a:t>
            </a:r>
            <a:r>
              <a:rPr lang="en-US" altLang="zh-CN" sz="1200" b="0" i="0" kern="1200" dirty="0" smtClean="0">
                <a:solidFill>
                  <a:schemeClr val="tx1"/>
                </a:solidFill>
                <a:effectLst/>
                <a:latin typeface="+mn-lt"/>
                <a:ea typeface="+mn-ea"/>
                <a:cs typeface="+mn-cs"/>
              </a:rPr>
              <a:t>BERT</a:t>
            </a:r>
            <a:r>
              <a:rPr lang="zh-CN" altLang="en-US" sz="1200" b="0" i="0" kern="1200" dirty="0" smtClean="0">
                <a:solidFill>
                  <a:schemeClr val="tx1"/>
                </a:solidFill>
                <a:effectLst/>
                <a:latin typeface="+mn-lt"/>
                <a:ea typeface="+mn-ea"/>
                <a:cs typeface="+mn-cs"/>
              </a:rPr>
              <a:t>。我们可以在表</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rPr>
              <a:t>）中看到，基于</a:t>
            </a:r>
            <a:r>
              <a:rPr lang="en-US" altLang="zh-CN" sz="1200" b="0" i="0" kern="1200" dirty="0" smtClean="0">
                <a:solidFill>
                  <a:schemeClr val="tx1"/>
                </a:solidFill>
                <a:effectLst/>
                <a:latin typeface="+mn-lt"/>
                <a:ea typeface="+mn-ea"/>
                <a:cs typeface="+mn-cs"/>
              </a:rPr>
              <a:t>LSTM</a:t>
            </a:r>
            <a:r>
              <a:rPr lang="zh-CN" altLang="en-US" sz="1200" b="0" i="0" kern="1200" dirty="0" smtClean="0">
                <a:solidFill>
                  <a:schemeClr val="tx1"/>
                </a:solidFill>
                <a:effectLst/>
                <a:latin typeface="+mn-lt"/>
                <a:ea typeface="+mn-ea"/>
                <a:cs typeface="+mn-cs"/>
              </a:rPr>
              <a:t>的方法仍然可以优于先前的技术水平。这说明本文的模型的有效性不仅仅是因为使用了</a:t>
            </a:r>
            <a:r>
              <a:rPr lang="en-US" altLang="zh-CN" sz="1200" b="0" i="0" kern="1200" dirty="0" smtClean="0">
                <a:solidFill>
                  <a:schemeClr val="tx1"/>
                </a:solidFill>
                <a:effectLst/>
                <a:latin typeface="+mn-lt"/>
                <a:ea typeface="+mn-ea"/>
                <a:cs typeface="+mn-cs"/>
              </a:rPr>
              <a:t>BERT</a:t>
            </a:r>
            <a:r>
              <a:rPr lang="zh-CN" altLang="en-US" sz="1200" b="0" i="0" kern="1200" dirty="0" smtClean="0">
                <a:solidFill>
                  <a:schemeClr val="tx1"/>
                </a:solidFill>
                <a:effectLst/>
                <a:latin typeface="+mn-lt"/>
                <a:ea typeface="+mn-ea"/>
                <a:cs typeface="+mn-cs"/>
              </a:rPr>
              <a:t>。还测试了方法的三个版本，每个版本都删除了一个操作，以了解是否所有三个操作都是必需的。结果也显示在表</a:t>
            </a:r>
            <a:r>
              <a:rPr lang="en-US" altLang="zh-CN" sz="1200" b="0" i="0" kern="1200" dirty="0" smtClean="0">
                <a:solidFill>
                  <a:schemeClr val="tx1"/>
                </a:solidFill>
                <a:effectLst/>
                <a:latin typeface="+mn-lt"/>
                <a:ea typeface="+mn-ea"/>
                <a:cs typeface="+mn-cs"/>
              </a:rPr>
              <a:t>1c</a:t>
            </a:r>
            <a:r>
              <a:rPr lang="zh-CN" altLang="en-US" sz="1200" b="0" i="0" kern="1200" dirty="0" smtClean="0">
                <a:solidFill>
                  <a:schemeClr val="tx1"/>
                </a:solidFill>
                <a:effectLst/>
                <a:latin typeface="+mn-lt"/>
                <a:ea typeface="+mn-ea"/>
                <a:cs typeface="+mn-cs"/>
              </a:rPr>
              <a:t>中。可以看到聚合作用是最不重要的作用，而</a:t>
            </a:r>
            <a:r>
              <a:rPr lang="en-US" altLang="zh-CN" sz="1200" b="0" i="0" kern="1200" dirty="0" smtClean="0">
                <a:solidFill>
                  <a:schemeClr val="tx1"/>
                </a:solidFill>
                <a:effectLst/>
                <a:latin typeface="+mn-lt"/>
                <a:ea typeface="+mn-ea"/>
                <a:cs typeface="+mn-cs"/>
              </a:rPr>
              <a:t>extend</a:t>
            </a:r>
            <a:r>
              <a:rPr lang="zh-CN" altLang="en-US" sz="1200" b="0" i="0" kern="1200" dirty="0" smtClean="0">
                <a:solidFill>
                  <a:schemeClr val="tx1"/>
                </a:solidFill>
                <a:effectLst/>
                <a:latin typeface="+mn-lt"/>
                <a:ea typeface="+mn-ea"/>
                <a:cs typeface="+mn-cs"/>
              </a:rPr>
              <a:t>作用是最重要的作用。然而，需要将这三个动作结合起来，以达到最佳性能。</a:t>
            </a:r>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9</a:t>
            </a:fld>
            <a:endParaRPr lang="zh-CN" altLang="en-US"/>
          </a:p>
        </p:txBody>
      </p:sp>
    </p:spTree>
    <p:extLst>
      <p:ext uri="{BB962C8B-B14F-4D97-AF65-F5344CB8AC3E}">
        <p14:creationId xmlns:p14="http://schemas.microsoft.com/office/powerpoint/2010/main" val="320540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24816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5102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05123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Picture 7" descr="B-1"/>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标题 1"/>
          <p:cNvSpPr>
            <a:spLocks noGrp="1"/>
          </p:cNvSpPr>
          <p:nvPr>
            <p:ph type="ctrTitle"/>
          </p:nvPr>
        </p:nvSpPr>
        <p:spPr>
          <a:xfrm>
            <a:off x="683568" y="1412776"/>
            <a:ext cx="7772400" cy="1470025"/>
          </a:xfrm>
        </p:spPr>
        <p:txBody>
          <a:bodyPr/>
          <a:lstStyle>
            <a:lvl1pPr>
              <a:defRPr>
                <a:solidFill>
                  <a:schemeClr val="bg1"/>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9503BF-C29D-4C80-9971-704DEB9EB5A2}" type="slidenum">
              <a:rPr lang="en-US" altLang="zh-CN"/>
              <a:pPr>
                <a:defRPr/>
              </a:pPr>
              <a:t>‹#›</a:t>
            </a:fld>
            <a:endParaRPr lang="en-US" altLang="zh-CN"/>
          </a:p>
        </p:txBody>
      </p:sp>
    </p:spTree>
    <p:extLst>
      <p:ext uri="{BB962C8B-B14F-4D97-AF65-F5344CB8AC3E}">
        <p14:creationId xmlns:p14="http://schemas.microsoft.com/office/powerpoint/2010/main" val="269400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Picture 7" descr="B-1"/>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标题 1"/>
          <p:cNvSpPr>
            <a:spLocks noGrp="1"/>
          </p:cNvSpPr>
          <p:nvPr>
            <p:ph type="ctrTitle"/>
          </p:nvPr>
        </p:nvSpPr>
        <p:spPr>
          <a:xfrm>
            <a:off x="683568" y="1412776"/>
            <a:ext cx="7772400" cy="1470025"/>
          </a:xfrm>
        </p:spPr>
        <p:txBody>
          <a:bodyPr/>
          <a:lstStyle>
            <a:lvl1pPr>
              <a:defRPr>
                <a:solidFill>
                  <a:schemeClr val="bg1"/>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503BF-C29D-4C80-9971-704DEB9EB5A2}" type="slidenum">
              <a:rPr lang="en-US" altLang="zh-CN">
                <a:solidFill>
                  <a:srgbClr val="000000"/>
                </a:solidFill>
              </a:rPr>
              <a:pPr>
                <a:defRPr/>
              </a:pPr>
              <a:t>‹#›</a:t>
            </a:fld>
            <a:endParaRPr lang="en-US" altLang="zh-CN">
              <a:solidFill>
                <a:srgbClr val="000000"/>
              </a:solidFill>
            </a:endParaRPr>
          </a:p>
        </p:txBody>
      </p:sp>
      <p:pic>
        <p:nvPicPr>
          <p:cNvPr id="8" name="Picture 6" descr="B-1"/>
          <p:cNvPicPr>
            <a:picLocks noChangeAspect="1" noChangeArrowheads="1"/>
          </p:cNvPicPr>
          <p:nvPr userDrawn="1"/>
        </p:nvPicPr>
        <p:blipFill>
          <a:blip r:embed="rId3" cstate="print"/>
          <a:srcRect l="8194" t="52522" r="40851" b="32153"/>
          <a:stretch>
            <a:fillRect/>
          </a:stretch>
        </p:blipFill>
        <p:spPr bwMode="auto">
          <a:xfrm>
            <a:off x="749300" y="3602038"/>
            <a:ext cx="4659313" cy="1050925"/>
          </a:xfrm>
          <a:prstGeom prst="rect">
            <a:avLst/>
          </a:prstGeom>
          <a:noFill/>
          <a:ln w="9525">
            <a:noFill/>
            <a:miter lim="800000"/>
            <a:headEnd/>
            <a:tailEnd/>
          </a:ln>
        </p:spPr>
      </p:pic>
    </p:spTree>
    <p:extLst>
      <p:ext uri="{BB962C8B-B14F-4D97-AF65-F5344CB8AC3E}">
        <p14:creationId xmlns:p14="http://schemas.microsoft.com/office/powerpoint/2010/main" val="10284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4" descr="B-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hasCustomPrompt="1"/>
          </p:nvPr>
        </p:nvSpPr>
        <p:spPr>
          <a:xfrm>
            <a:off x="5868144" y="548680"/>
            <a:ext cx="2602632" cy="648072"/>
          </a:xfrm>
        </p:spPr>
        <p:txBody>
          <a:bodyPr/>
          <a:lstStyle>
            <a:lvl1pPr>
              <a:defRPr sz="2400">
                <a:latin typeface="微软雅黑" panose="020B0503020204020204" pitchFamily="34" charset="-122"/>
                <a:ea typeface="微软雅黑" panose="020B0503020204020204" pitchFamily="34" charset="-122"/>
              </a:defRPr>
            </a:lvl1pPr>
          </a:lstStyle>
          <a:p>
            <a:r>
              <a:rPr lang="zh-CN" altLang="en-US" sz="2000" dirty="0"/>
              <a:t>内容标题区域</a:t>
            </a:r>
          </a:p>
        </p:txBody>
      </p:sp>
      <p:sp>
        <p:nvSpPr>
          <p:cNvPr id="3" name="内容占位符 2"/>
          <p:cNvSpPr>
            <a:spLocks noGrp="1"/>
          </p:cNvSpPr>
          <p:nvPr>
            <p:ph idx="1"/>
          </p:nvPr>
        </p:nvSpPr>
        <p:spPr/>
        <p:txBody>
          <a:bodyPr/>
          <a:lstStyle>
            <a:lvl1pPr>
              <a:lnSpc>
                <a:spcPct val="150000"/>
              </a:lnSpc>
              <a:defRPr sz="1600">
                <a:latin typeface="微软雅黑" panose="020B0503020204020204" pitchFamily="34" charset="-122"/>
                <a:ea typeface="微软雅黑" panose="020B0503020204020204" pitchFamily="34" charset="-122"/>
              </a:defRPr>
            </a:lvl1pPr>
            <a:lvl2pPr>
              <a:lnSpc>
                <a:spcPct val="150000"/>
              </a:lnSpc>
              <a:defRPr sz="1400">
                <a:latin typeface="微软雅黑" panose="020B0503020204020204" pitchFamily="34" charset="-122"/>
                <a:ea typeface="微软雅黑" panose="020B0503020204020204" pitchFamily="34" charset="-122"/>
              </a:defRPr>
            </a:lvl2pPr>
            <a:lvl3pPr>
              <a:lnSpc>
                <a:spcPct val="150000"/>
              </a:lnSpc>
              <a:defRPr sz="1200">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439F1-587F-4B46-AE4C-D82BC2C3528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038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946528B-B9B9-4E68-8952-1F42D213A426}" type="slidenum">
              <a:rPr lang="en-US" altLang="zh-CN">
                <a:solidFill>
                  <a:srgbClr val="000000"/>
                </a:solidFill>
              </a:rPr>
              <a:pPr>
                <a:defRPr/>
              </a:pPr>
              <a:t>‹#›</a:t>
            </a:fld>
            <a:endParaRPr lang="en-US" altLang="zh-CN">
              <a:solidFill>
                <a:srgbClr val="000000"/>
              </a:solidFill>
            </a:endParaRPr>
          </a:p>
        </p:txBody>
      </p:sp>
      <p:pic>
        <p:nvPicPr>
          <p:cNvPr id="6" name="Picture 5" descr="B-1"/>
          <p:cNvPicPr>
            <a:picLocks noChangeAspect="1" noChangeArrowheads="1"/>
          </p:cNvPicPr>
          <p:nvPr userDrawn="1"/>
        </p:nvPicPr>
        <p:blipFill>
          <a:blip r:embed="rId2" cstate="print"/>
          <a:srcRect/>
          <a:stretch>
            <a:fillRect/>
          </a:stretch>
        </p:blipFill>
        <p:spPr bwMode="auto">
          <a:xfrm>
            <a:off x="0" y="-1588"/>
            <a:ext cx="9144000" cy="6859588"/>
          </a:xfrm>
          <a:prstGeom prst="rect">
            <a:avLst/>
          </a:prstGeom>
          <a:noFill/>
          <a:ln w="9525">
            <a:noFill/>
            <a:miter lim="800000"/>
            <a:headEnd/>
            <a:tailEnd/>
          </a:ln>
        </p:spPr>
      </p:pic>
    </p:spTree>
    <p:extLst>
      <p:ext uri="{BB962C8B-B14F-4D97-AF65-F5344CB8AC3E}">
        <p14:creationId xmlns:p14="http://schemas.microsoft.com/office/powerpoint/2010/main" val="22457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3325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7382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9598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42883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75934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78747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2962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9045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B36D-1C44-4F4A-ACDE-538990182A49}" type="datetimeFigureOut">
              <a:rPr lang="zh-CN" altLang="en-US" smtClean="0"/>
              <a:pPr/>
              <a:t>2021/2/7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217598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B-1"/>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D98D576-A93E-4A83-AEFD-5B9ECC07763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9642538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45462" y="1194846"/>
            <a:ext cx="8519138" cy="2059983"/>
          </a:xfrm>
        </p:spPr>
        <p:txBody>
          <a:bodyPr>
            <a:noAutofit/>
          </a:bodyPr>
          <a:lstStyle/>
          <a:p>
            <a:pPr algn="ctr">
              <a:lnSpc>
                <a:spcPct val="150000"/>
              </a:lnSpc>
            </a:pPr>
            <a:r>
              <a:rPr lang="en-US" altLang="zh-CN" sz="2400" dirty="0">
                <a:latin typeface="微软雅黑" panose="020B0503020204020204" pitchFamily="34" charset="-122"/>
                <a:ea typeface="微软雅黑" panose="020B0503020204020204" pitchFamily="34" charset="-122"/>
              </a:rPr>
              <a:t>Query Graph Generation for Answering Multi-hop Complex Questions from Knowledge </a:t>
            </a:r>
            <a:r>
              <a:rPr lang="en-US" altLang="zh-CN" sz="2400" dirty="0" smtClean="0">
                <a:latin typeface="微软雅黑" panose="020B0503020204020204" pitchFamily="34" charset="-122"/>
                <a:ea typeface="微软雅黑" panose="020B0503020204020204" pitchFamily="34" charset="-122"/>
              </a:rPr>
              <a:t>Bases</a:t>
            </a:r>
            <a:r>
              <a:rPr lang="en-US" altLang="zh-CN" sz="2400" dirty="0">
                <a:latin typeface="微软雅黑" panose="020B0503020204020204" pitchFamily="34" charset="-122"/>
                <a:ea typeface="微软雅黑" panose="020B0503020204020204" pitchFamily="34" charset="-122"/>
              </a:rPr>
              <a:t/>
            </a:r>
            <a:br>
              <a:rPr lang="en-US" altLang="zh-CN" sz="2400" dirty="0">
                <a:latin typeface="微软雅黑" panose="020B0503020204020204" pitchFamily="34" charset="-122"/>
                <a:ea typeface="微软雅黑" panose="020B0503020204020204" pitchFamily="34" charset="-122"/>
              </a:rPr>
            </a:br>
            <a:r>
              <a:rPr lang="en-US" altLang="zh-CN" sz="2400" dirty="0" smtClean="0">
                <a:latin typeface="微软雅黑" panose="020B0503020204020204" pitchFamily="34" charset="-122"/>
                <a:ea typeface="微软雅黑" panose="020B0503020204020204" pitchFamily="34" charset="-122"/>
              </a:rPr>
              <a:t>                                                              </a:t>
            </a:r>
            <a:r>
              <a:rPr lang="en-US" altLang="zh-CN" sz="2000" dirty="0" err="1" smtClean="0">
                <a:latin typeface="微软雅黑" panose="020B0503020204020204" pitchFamily="34" charset="-122"/>
                <a:ea typeface="微软雅黑" panose="020B0503020204020204" pitchFamily="34" charset="-122"/>
              </a:rPr>
              <a:t>Yunshi</a:t>
            </a:r>
            <a:r>
              <a:rPr lang="en-US" altLang="zh-CN"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Lan, Jing </a:t>
            </a:r>
            <a:r>
              <a:rPr lang="en-US" altLang="zh-CN" sz="2000" dirty="0" smtClean="0">
                <a:latin typeface="微软雅黑" panose="020B0503020204020204" pitchFamily="34" charset="-122"/>
                <a:ea typeface="微软雅黑" panose="020B0503020204020204" pitchFamily="34" charset="-122"/>
              </a:rPr>
              <a:t>Jiang</a:t>
            </a:r>
            <a:r>
              <a:rPr lang="en-US" altLang="zh-CN" sz="2000" dirty="0">
                <a:latin typeface="微软雅黑" panose="020B0503020204020204" pitchFamily="34" charset="-122"/>
                <a:ea typeface="微软雅黑" panose="020B0503020204020204" pitchFamily="34" charset="-122"/>
              </a:rPr>
              <a:t/>
            </a:r>
            <a:br>
              <a:rPr lang="en-US" altLang="zh-CN" sz="2000" dirty="0">
                <a:latin typeface="微软雅黑" panose="020B0503020204020204" pitchFamily="34" charset="-122"/>
                <a:ea typeface="微软雅黑" panose="020B0503020204020204" pitchFamily="34" charset="-122"/>
              </a:rPr>
            </a:br>
            <a:r>
              <a:rPr lang="en-US" altLang="zh-CN" sz="2000" dirty="0" smtClean="0">
                <a:latin typeface="微软雅黑" panose="020B0503020204020204" pitchFamily="34" charset="-122"/>
                <a:ea typeface="微软雅黑" panose="020B0503020204020204" pitchFamily="34" charset="-122"/>
              </a:rPr>
              <a:t>                                                       Singapore </a:t>
            </a:r>
            <a:r>
              <a:rPr lang="en-US" altLang="zh-CN" sz="2000" dirty="0">
                <a:latin typeface="微软雅黑" panose="020B0503020204020204" pitchFamily="34" charset="-122"/>
                <a:ea typeface="微软雅黑" panose="020B0503020204020204" pitchFamily="34" charset="-122"/>
              </a:rPr>
              <a:t>Management University</a:t>
            </a:r>
            <a:endParaRPr lang="zh-CN" altLang="en-US" sz="2000" dirty="0">
              <a:latin typeface="微软雅黑" panose="020B0503020204020204" pitchFamily="34" charset="-122"/>
              <a:ea typeface="微软雅黑" panose="020B0503020204020204" pitchFamily="34" charset="-122"/>
            </a:endParaRPr>
          </a:p>
        </p:txBody>
      </p:sp>
      <p:sp>
        <p:nvSpPr>
          <p:cNvPr id="3" name="TextBox 6"/>
          <p:cNvSpPr txBox="1">
            <a:spLocks noChangeArrowheads="1"/>
          </p:cNvSpPr>
          <p:nvPr/>
        </p:nvSpPr>
        <p:spPr bwMode="auto">
          <a:xfrm>
            <a:off x="777675" y="3676933"/>
            <a:ext cx="7632677" cy="1887696"/>
          </a:xfrm>
          <a:prstGeom prst="rect">
            <a:avLst/>
          </a:prstGeom>
          <a:noFill/>
          <a:ln w="9525">
            <a:noFill/>
            <a:miter lim="800000"/>
            <a:headEnd/>
            <a:tailEnd/>
          </a:ln>
        </p:spPr>
        <p:txBody>
          <a:bodyPr wrap="square">
            <a:spAutoFit/>
          </a:bodyPr>
          <a:lstStyle/>
          <a:p>
            <a:pPr algn="r">
              <a:lnSpc>
                <a:spcPts val="2800"/>
              </a:lnSpc>
            </a:pPr>
            <a:endParaRPr lang="en-US" altLang="zh-CN" sz="1400" dirty="0" smtClean="0">
              <a:latin typeface="微软雅黑" panose="020B0503020204020204" pitchFamily="34" charset="-122"/>
              <a:ea typeface="微软雅黑" panose="020B0503020204020204" pitchFamily="34" charset="-122"/>
            </a:endParaRPr>
          </a:p>
          <a:p>
            <a:pPr algn="r">
              <a:lnSpc>
                <a:spcPts val="2800"/>
              </a:lnSpc>
            </a:pPr>
            <a:r>
              <a:rPr lang="en-US" altLang="zh-CN" dirty="0" smtClean="0">
                <a:latin typeface="微软雅黑" panose="020B0503020204020204" pitchFamily="34" charset="-122"/>
                <a:ea typeface="微软雅黑" panose="020B0503020204020204" pitchFamily="34" charset="-122"/>
              </a:rPr>
              <a:t>ACL-2020</a:t>
            </a:r>
          </a:p>
          <a:p>
            <a:pPr algn="r">
              <a:lnSpc>
                <a:spcPts val="2800"/>
              </a:lnSpc>
            </a:pPr>
            <a:r>
              <a:rPr lang="en-US" altLang="zh-CN" dirty="0" smtClean="0">
                <a:latin typeface="微软雅黑" panose="020B0503020204020204" pitchFamily="34" charset="-122"/>
                <a:ea typeface="微软雅黑" panose="020B0503020204020204" pitchFamily="34" charset="-122"/>
              </a:rPr>
              <a:t>Li Wei</a:t>
            </a:r>
          </a:p>
          <a:p>
            <a:pPr algn="r">
              <a:lnSpc>
                <a:spcPts val="2800"/>
              </a:lnSpc>
            </a:pPr>
            <a:r>
              <a:rPr lang="en-US" altLang="zh-CN" dirty="0" smtClean="0">
                <a:latin typeface="微软雅黑" panose="020B0503020204020204" pitchFamily="34" charset="-122"/>
                <a:ea typeface="微软雅黑" panose="020B0503020204020204" pitchFamily="34" charset="-122"/>
              </a:rPr>
              <a:t>2021-2-5</a:t>
            </a:r>
          </a:p>
          <a:p>
            <a:pPr algn="r">
              <a:lnSpc>
                <a:spcPts val="2800"/>
              </a:lnSpc>
            </a:pPr>
            <a:r>
              <a:rPr lang="en-US" altLang="zh-CN" dirty="0" smtClean="0">
                <a:latin typeface="微软雅黑" panose="020B0503020204020204" pitchFamily="34" charset="-122"/>
                <a:ea typeface="微软雅黑" panose="020B0503020204020204" pitchFamily="34" charset="-122"/>
              </a:rPr>
              <a:t>Code: https://github.com/lanyunshi/Multi-hopComplexKBQA</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41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465069" y="592747"/>
            <a:ext cx="3180319" cy="648072"/>
          </a:xfrm>
        </p:spPr>
        <p:txBody>
          <a:bodyPr/>
          <a:lstStyle/>
          <a:p>
            <a:r>
              <a:rPr lang="en-US" altLang="zh-CN" sz="3200" b="1" dirty="0"/>
              <a:t>Error Analysis</a:t>
            </a:r>
            <a:endParaRPr lang="zh-CN" altLang="en-US" sz="3200" b="1" dirty="0"/>
          </a:p>
        </p:txBody>
      </p:sp>
      <p:sp>
        <p:nvSpPr>
          <p:cNvPr id="4" name="文本框 3"/>
          <p:cNvSpPr txBox="1"/>
          <p:nvPr/>
        </p:nvSpPr>
        <p:spPr>
          <a:xfrm>
            <a:off x="465069" y="2467778"/>
            <a:ext cx="8414526" cy="2308324"/>
          </a:xfrm>
          <a:prstGeom prst="rect">
            <a:avLst/>
          </a:prstGeom>
          <a:noFill/>
        </p:spPr>
        <p:txBody>
          <a:bodyPr wrap="square" rtlCol="0">
            <a:spAutoFit/>
          </a:bodyPr>
          <a:lstStyle/>
          <a:p>
            <a:r>
              <a:rPr lang="en-US" altLang="zh-CN" dirty="0"/>
              <a:t>We randomly sampled 100 error cases for </a:t>
            </a:r>
            <a:r>
              <a:rPr lang="en-US" altLang="zh-CN" dirty="0" smtClean="0"/>
              <a:t>manual </a:t>
            </a:r>
            <a:r>
              <a:rPr lang="en-US" altLang="zh-CN" dirty="0"/>
              <a:t>inspection. We summarize the errors into </a:t>
            </a:r>
            <a:r>
              <a:rPr lang="en-US" altLang="zh-CN" dirty="0" smtClean="0"/>
              <a:t>the following categories:</a:t>
            </a:r>
          </a:p>
          <a:p>
            <a:r>
              <a:rPr lang="en-US" altLang="zh-CN" dirty="0" smtClean="0"/>
              <a:t>1</a:t>
            </a:r>
            <a:r>
              <a:rPr lang="zh-CN" altLang="en-US" dirty="0" smtClean="0"/>
              <a:t>、</a:t>
            </a:r>
            <a:r>
              <a:rPr lang="en-US" altLang="zh-CN" b="1" dirty="0" smtClean="0"/>
              <a:t>Ranking </a:t>
            </a:r>
            <a:r>
              <a:rPr lang="en-US" altLang="zh-CN" b="1" dirty="0"/>
              <a:t>Error</a:t>
            </a:r>
            <a:r>
              <a:rPr lang="en-US" altLang="zh-CN" dirty="0"/>
              <a:t>: There are 65% of errors </a:t>
            </a:r>
            <a:r>
              <a:rPr lang="en-US" altLang="zh-CN" dirty="0" smtClean="0"/>
              <a:t>coming from </a:t>
            </a:r>
            <a:r>
              <a:rPr lang="en-US" altLang="zh-CN" dirty="0" err="1" smtClean="0"/>
              <a:t>misprediction</a:t>
            </a:r>
            <a:r>
              <a:rPr lang="en-US" altLang="zh-CN" dirty="0" smtClean="0"/>
              <a:t> </a:t>
            </a:r>
            <a:r>
              <a:rPr lang="en-US" altLang="zh-CN" dirty="0"/>
              <a:t>of query graphs</a:t>
            </a:r>
            <a:r>
              <a:rPr lang="en-US" altLang="zh-CN" dirty="0" smtClean="0"/>
              <a:t>.</a:t>
            </a:r>
          </a:p>
          <a:p>
            <a:r>
              <a:rPr lang="en-US" altLang="zh-CN" dirty="0" smtClean="0"/>
              <a:t>2</a:t>
            </a:r>
            <a:r>
              <a:rPr lang="zh-CN" altLang="en-US" dirty="0" smtClean="0"/>
              <a:t>、</a:t>
            </a:r>
            <a:r>
              <a:rPr lang="en-US" altLang="zh-CN" b="1" dirty="0"/>
              <a:t>Topic Linking Error: </a:t>
            </a:r>
            <a:r>
              <a:rPr lang="en-US" altLang="zh-CN" dirty="0"/>
              <a:t>We observe that </a:t>
            </a:r>
            <a:r>
              <a:rPr lang="en-US" altLang="zh-CN" dirty="0" smtClean="0"/>
              <a:t>there are </a:t>
            </a:r>
            <a:r>
              <a:rPr lang="en-US" altLang="zh-CN" dirty="0"/>
              <a:t>27% of errors occurring due to the entity </a:t>
            </a:r>
            <a:r>
              <a:rPr lang="en-US" altLang="zh-CN" dirty="0" smtClean="0"/>
              <a:t>or expression </a:t>
            </a:r>
            <a:r>
              <a:rPr lang="en-US" altLang="zh-CN" dirty="0"/>
              <a:t>linking </a:t>
            </a:r>
            <a:r>
              <a:rPr lang="en-US" altLang="zh-CN" dirty="0" smtClean="0"/>
              <a:t>error.</a:t>
            </a:r>
          </a:p>
          <a:p>
            <a:r>
              <a:rPr lang="en-US" altLang="zh-CN" dirty="0" smtClean="0"/>
              <a:t>3</a:t>
            </a:r>
            <a:r>
              <a:rPr lang="zh-CN" altLang="en-US" dirty="0" smtClean="0"/>
              <a:t>、</a:t>
            </a:r>
            <a:r>
              <a:rPr lang="en-US" altLang="zh-CN" b="1" dirty="0"/>
              <a:t>Generation Limitation</a:t>
            </a:r>
            <a:r>
              <a:rPr lang="en-US" altLang="zh-CN" dirty="0"/>
              <a:t>: The limitation of </a:t>
            </a:r>
            <a:r>
              <a:rPr lang="en-US" altLang="zh-CN" dirty="0" smtClean="0"/>
              <a:t>query graph </a:t>
            </a:r>
            <a:r>
              <a:rPr lang="en-US" altLang="zh-CN" dirty="0"/>
              <a:t>generation strategies leads to 6% of errors.</a:t>
            </a:r>
            <a:endParaRPr lang="zh-CN" altLang="en-US" dirty="0"/>
          </a:p>
        </p:txBody>
      </p:sp>
    </p:spTree>
    <p:extLst>
      <p:ext uri="{BB962C8B-B14F-4D97-AF65-F5344CB8AC3E}">
        <p14:creationId xmlns:p14="http://schemas.microsoft.com/office/powerpoint/2010/main" val="129249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98884" y="2319087"/>
            <a:ext cx="3214687" cy="707886"/>
          </a:xfrm>
          <a:prstGeom prst="rect">
            <a:avLst/>
          </a:prstGeom>
          <a:noFill/>
          <a:ln w="9525">
            <a:noFill/>
            <a:miter lim="800000"/>
            <a:headEnd/>
            <a:tailEnd/>
          </a:ln>
        </p:spPr>
        <p:txBody>
          <a:bodyPr wrap="square">
            <a:spAutoFit/>
          </a:bodyPr>
          <a:lstStyle/>
          <a:p>
            <a:pPr fontAlgn="base">
              <a:spcBef>
                <a:spcPct val="0"/>
              </a:spcBef>
              <a:spcAft>
                <a:spcPct val="0"/>
              </a:spcAft>
            </a:pPr>
            <a:r>
              <a:rPr lang="en-US" altLang="zh-CN" sz="4000" b="1" dirty="0"/>
              <a:t>Thank you</a:t>
            </a:r>
            <a:r>
              <a:rPr lang="zh-CN" altLang="en-US" sz="4000" b="1" dirty="0"/>
              <a:t>！</a:t>
            </a:r>
          </a:p>
        </p:txBody>
      </p:sp>
    </p:spTree>
    <p:extLst>
      <p:ext uri="{BB962C8B-B14F-4D97-AF65-F5344CB8AC3E}">
        <p14:creationId xmlns:p14="http://schemas.microsoft.com/office/powerpoint/2010/main" val="49352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566057" y="581337"/>
            <a:ext cx="3180319" cy="648072"/>
          </a:xfrm>
        </p:spPr>
        <p:txBody>
          <a:bodyPr/>
          <a:lstStyle/>
          <a:p>
            <a:pPr algn="l"/>
            <a:r>
              <a:rPr lang="en-US" altLang="zh-CN" sz="3200" b="1" dirty="0" smtClean="0"/>
              <a:t>Introduce</a:t>
            </a:r>
            <a:endParaRPr lang="zh-CN" altLang="en-US" sz="3200" b="1" dirty="0"/>
          </a:p>
        </p:txBody>
      </p:sp>
      <p:sp>
        <p:nvSpPr>
          <p:cNvPr id="3" name="内容占位符 2">
            <a:extLst>
              <a:ext uri="{FF2B5EF4-FFF2-40B4-BE49-F238E27FC236}">
                <a16:creationId xmlns:a16="http://schemas.microsoft.com/office/drawing/2014/main" id="{79ACA737-138D-487A-A626-EF4136AB9641}"/>
              </a:ext>
            </a:extLst>
          </p:cNvPr>
          <p:cNvSpPr>
            <a:spLocks noGrp="1"/>
          </p:cNvSpPr>
          <p:nvPr>
            <p:ph idx="1"/>
          </p:nvPr>
        </p:nvSpPr>
        <p:spPr/>
        <p:txBody>
          <a:bodyPr/>
          <a:lstStyle/>
          <a:p>
            <a:pPr marL="0" indent="0">
              <a:buNone/>
            </a:pPr>
            <a:r>
              <a:rPr lang="en-US" altLang="zh-CN" sz="2000" dirty="0"/>
              <a:t>Previous work on answering complex </a:t>
            </a:r>
            <a:r>
              <a:rPr lang="en-US" altLang="zh-CN" sz="2000" dirty="0" smtClean="0"/>
              <a:t>questions </a:t>
            </a:r>
            <a:r>
              <a:rPr lang="en-US" altLang="zh-CN" sz="2000" dirty="0"/>
              <a:t>from knowledge bases usually </a:t>
            </a:r>
            <a:r>
              <a:rPr lang="en-US" altLang="zh-CN" sz="2000" dirty="0" err="1" smtClean="0"/>
              <a:t>separatelyaddresses</a:t>
            </a:r>
            <a:r>
              <a:rPr lang="en-US" altLang="zh-CN" sz="2000" dirty="0" smtClean="0"/>
              <a:t> </a:t>
            </a:r>
            <a:r>
              <a:rPr lang="en-US" altLang="zh-CN" sz="2000" dirty="0"/>
              <a:t>two types of complexity: </a:t>
            </a:r>
            <a:endParaRPr lang="en-US" altLang="zh-CN" sz="2000" dirty="0" smtClean="0"/>
          </a:p>
          <a:p>
            <a:pPr marL="0" indent="0">
              <a:buNone/>
            </a:pPr>
            <a:r>
              <a:rPr lang="en-US" altLang="zh-CN" sz="2000" dirty="0" smtClean="0"/>
              <a:t>1</a:t>
            </a:r>
            <a:r>
              <a:rPr lang="zh-CN" altLang="en-US" sz="2000" dirty="0" smtClean="0"/>
              <a:t>、</a:t>
            </a:r>
            <a:r>
              <a:rPr lang="en-US" altLang="zh-CN" sz="2000" dirty="0" smtClean="0"/>
              <a:t>questions with </a:t>
            </a:r>
            <a:r>
              <a:rPr lang="en-US" altLang="zh-CN" sz="2000" dirty="0"/>
              <a:t>constraints </a:t>
            </a:r>
            <a:endParaRPr lang="en-US" altLang="zh-CN" sz="2000" dirty="0" smtClean="0"/>
          </a:p>
          <a:p>
            <a:pPr marL="0" indent="0">
              <a:buNone/>
            </a:pPr>
            <a:r>
              <a:rPr lang="en-US" altLang="zh-CN" sz="2000" dirty="0"/>
              <a:t> </a:t>
            </a:r>
            <a:r>
              <a:rPr lang="en-US" altLang="zh-CN" sz="2000" dirty="0" smtClean="0"/>
              <a:t>    Who was the </a:t>
            </a:r>
            <a:r>
              <a:rPr lang="en-US" altLang="zh-CN" sz="2000" dirty="0"/>
              <a:t>first president of the U.S.?</a:t>
            </a:r>
            <a:endParaRPr lang="en-US" altLang="zh-CN" sz="2000" dirty="0" smtClean="0"/>
          </a:p>
          <a:p>
            <a:pPr marL="0" indent="0">
              <a:buNone/>
            </a:pPr>
            <a:r>
              <a:rPr lang="en-US" altLang="zh-CN" sz="2000" dirty="0" smtClean="0"/>
              <a:t>2</a:t>
            </a:r>
            <a:r>
              <a:rPr lang="zh-CN" altLang="en-US" sz="2000" dirty="0" smtClean="0"/>
              <a:t>、</a:t>
            </a:r>
            <a:r>
              <a:rPr lang="en-US" altLang="zh-CN" sz="2000" dirty="0" smtClean="0"/>
              <a:t>questions </a:t>
            </a:r>
            <a:r>
              <a:rPr lang="en-US" altLang="zh-CN" sz="2000" dirty="0"/>
              <a:t>with </a:t>
            </a:r>
            <a:r>
              <a:rPr lang="en-US" altLang="zh-CN" sz="2000" dirty="0" smtClean="0"/>
              <a:t>multiple hops </a:t>
            </a:r>
            <a:r>
              <a:rPr lang="en-US" altLang="zh-CN" sz="2000" dirty="0"/>
              <a:t>of relations</a:t>
            </a:r>
            <a:r>
              <a:rPr lang="en-US" altLang="zh-CN" sz="2000" dirty="0" smtClean="0"/>
              <a:t>.</a:t>
            </a:r>
          </a:p>
          <a:p>
            <a:pPr marL="0" indent="0">
              <a:buNone/>
            </a:pPr>
            <a:r>
              <a:rPr lang="en-US" altLang="zh-CN" sz="2000" dirty="0" smtClean="0"/>
              <a:t>     Who </a:t>
            </a:r>
            <a:r>
              <a:rPr lang="en-US" altLang="zh-CN" sz="2000" dirty="0"/>
              <a:t>is the wife of the </a:t>
            </a:r>
            <a:r>
              <a:rPr lang="en-US" altLang="zh-CN" sz="2000" dirty="0" smtClean="0"/>
              <a:t>founder of </a:t>
            </a:r>
            <a:r>
              <a:rPr lang="en-US" altLang="zh-CN" sz="2000" dirty="0"/>
              <a:t>Facebook</a:t>
            </a:r>
            <a:r>
              <a:rPr lang="en-US" altLang="zh-CN" sz="2000" dirty="0" smtClean="0"/>
              <a:t>?</a:t>
            </a:r>
          </a:p>
          <a:p>
            <a:pPr marL="0" indent="0">
              <a:buNone/>
            </a:pPr>
            <a:r>
              <a:rPr lang="en-US" altLang="zh-CN" sz="2000" dirty="0"/>
              <a:t>Main challenge</a:t>
            </a:r>
          </a:p>
          <a:p>
            <a:pPr marL="0" indent="0">
              <a:buNone/>
            </a:pPr>
            <a:r>
              <a:rPr lang="en-US" altLang="zh-CN" sz="2000" dirty="0"/>
              <a:t>     how to restrict the search space</a:t>
            </a:r>
          </a:p>
          <a:p>
            <a:pPr marL="0" indent="0">
              <a:buNone/>
            </a:pPr>
            <a:endParaRPr lang="zh-CN" altLang="en-US" sz="2000" dirty="0"/>
          </a:p>
        </p:txBody>
      </p:sp>
    </p:spTree>
    <p:extLst>
      <p:ext uri="{BB962C8B-B14F-4D97-AF65-F5344CB8AC3E}">
        <p14:creationId xmlns:p14="http://schemas.microsoft.com/office/powerpoint/2010/main" val="8328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95943" y="526909"/>
            <a:ext cx="3180319" cy="648072"/>
          </a:xfrm>
        </p:spPr>
        <p:txBody>
          <a:bodyPr/>
          <a:lstStyle/>
          <a:p>
            <a:r>
              <a:rPr lang="en-US" altLang="zh-CN" sz="3200" b="1" dirty="0"/>
              <a:t>Preliminaries</a:t>
            </a:r>
            <a:endParaRPr lang="zh-CN" altLang="en-US" sz="3200" b="1" dirty="0"/>
          </a:p>
        </p:txBody>
      </p:sp>
      <p:pic>
        <p:nvPicPr>
          <p:cNvPr id="5" name="图片 4"/>
          <p:cNvPicPr>
            <a:picLocks noChangeAspect="1"/>
          </p:cNvPicPr>
          <p:nvPr/>
        </p:nvPicPr>
        <p:blipFill>
          <a:blip r:embed="rId3"/>
          <a:stretch>
            <a:fillRect/>
          </a:stretch>
        </p:blipFill>
        <p:spPr>
          <a:xfrm>
            <a:off x="195943" y="1478416"/>
            <a:ext cx="4619625" cy="3768499"/>
          </a:xfrm>
          <a:prstGeom prst="rect">
            <a:avLst/>
          </a:prstGeom>
        </p:spPr>
      </p:pic>
      <p:sp>
        <p:nvSpPr>
          <p:cNvPr id="6" name="文本框 5"/>
          <p:cNvSpPr txBox="1"/>
          <p:nvPr/>
        </p:nvSpPr>
        <p:spPr>
          <a:xfrm>
            <a:off x="5020354" y="1654629"/>
            <a:ext cx="4243389" cy="3970318"/>
          </a:xfrm>
          <a:prstGeom prst="rect">
            <a:avLst/>
          </a:prstGeom>
          <a:noFill/>
        </p:spPr>
        <p:txBody>
          <a:bodyPr wrap="square" rtlCol="0">
            <a:spAutoFit/>
          </a:bodyPr>
          <a:lstStyle/>
          <a:p>
            <a:r>
              <a:rPr lang="en-US" altLang="zh-CN" dirty="0"/>
              <a:t>A query graph </a:t>
            </a:r>
            <a:r>
              <a:rPr lang="en-US" altLang="zh-CN" dirty="0" smtClean="0"/>
              <a:t>has four </a:t>
            </a:r>
            <a:r>
              <a:rPr lang="en-US" altLang="zh-CN" dirty="0"/>
              <a:t>types of nodes</a:t>
            </a:r>
            <a:r>
              <a:rPr lang="en-US" altLang="zh-CN" dirty="0" smtClean="0"/>
              <a:t>:</a:t>
            </a:r>
          </a:p>
          <a:p>
            <a:r>
              <a:rPr lang="en-US" altLang="zh-CN" dirty="0" smtClean="0"/>
              <a:t>     1</a:t>
            </a:r>
            <a:r>
              <a:rPr lang="zh-CN" altLang="en-US" dirty="0" smtClean="0"/>
              <a:t>、</a:t>
            </a:r>
            <a:r>
              <a:rPr lang="en-US" altLang="zh-CN" dirty="0"/>
              <a:t>A grounded entity (</a:t>
            </a:r>
            <a:r>
              <a:rPr lang="en-US" altLang="zh-CN" dirty="0" smtClean="0"/>
              <a:t>shaded rectangle</a:t>
            </a:r>
            <a:r>
              <a:rPr lang="en-US" altLang="zh-CN" dirty="0"/>
              <a:t>) is an existing entity in the </a:t>
            </a:r>
            <a:r>
              <a:rPr lang="en-US" altLang="zh-CN" dirty="0" smtClean="0"/>
              <a:t>KB.</a:t>
            </a:r>
          </a:p>
          <a:p>
            <a:r>
              <a:rPr lang="en-US" altLang="zh-CN" dirty="0" smtClean="0"/>
              <a:t>     2</a:t>
            </a:r>
            <a:r>
              <a:rPr lang="zh-CN" altLang="en-US" dirty="0" smtClean="0"/>
              <a:t>、</a:t>
            </a:r>
            <a:r>
              <a:rPr lang="en-US" altLang="zh-CN" dirty="0"/>
              <a:t> An </a:t>
            </a:r>
            <a:r>
              <a:rPr lang="en-US" altLang="zh-CN" dirty="0" smtClean="0"/>
              <a:t>existential </a:t>
            </a:r>
            <a:r>
              <a:rPr lang="en-US" altLang="zh-CN" dirty="0"/>
              <a:t>variable (unshaded rectangle) is an </a:t>
            </a:r>
            <a:r>
              <a:rPr lang="en-US" altLang="zh-CN" dirty="0" smtClean="0"/>
              <a:t>ungrounded </a:t>
            </a:r>
            <a:r>
              <a:rPr lang="en-US" altLang="zh-CN" dirty="0"/>
              <a:t>entity</a:t>
            </a:r>
            <a:r>
              <a:rPr lang="en-US" altLang="zh-CN" dirty="0" smtClean="0"/>
              <a:t>.</a:t>
            </a:r>
          </a:p>
          <a:p>
            <a:r>
              <a:rPr lang="en-US" altLang="zh-CN" dirty="0" smtClean="0"/>
              <a:t>     3</a:t>
            </a:r>
            <a:r>
              <a:rPr lang="zh-CN" altLang="en-US" dirty="0" smtClean="0"/>
              <a:t>、</a:t>
            </a:r>
            <a:r>
              <a:rPr lang="en-US" altLang="zh-CN" dirty="0"/>
              <a:t>A lambda variable (circle) is also</a:t>
            </a:r>
          </a:p>
          <a:p>
            <a:r>
              <a:rPr lang="en-US" altLang="zh-CN" dirty="0"/>
              <a:t>an ungrounded entity but it represents the </a:t>
            </a:r>
            <a:r>
              <a:rPr lang="en-US" altLang="zh-CN" dirty="0" smtClean="0"/>
              <a:t>answer.</a:t>
            </a:r>
          </a:p>
          <a:p>
            <a:r>
              <a:rPr lang="en-US" altLang="zh-CN" dirty="0" smtClean="0"/>
              <a:t>     4</a:t>
            </a:r>
            <a:r>
              <a:rPr lang="zh-CN" altLang="en-US" dirty="0" smtClean="0"/>
              <a:t>、</a:t>
            </a:r>
            <a:r>
              <a:rPr lang="en-US" altLang="zh-CN" dirty="0"/>
              <a:t>an aggregation function (diamond) is </a:t>
            </a:r>
            <a:r>
              <a:rPr lang="en-US" altLang="zh-CN" dirty="0" smtClean="0"/>
              <a:t>a function </a:t>
            </a:r>
            <a:r>
              <a:rPr lang="en-US" altLang="zh-CN" dirty="0"/>
              <a:t>such as </a:t>
            </a:r>
            <a:r>
              <a:rPr lang="en-US" altLang="zh-CN" dirty="0" err="1"/>
              <a:t>argmin</a:t>
            </a:r>
            <a:r>
              <a:rPr lang="en-US" altLang="zh-CN" dirty="0"/>
              <a:t> and count that </a:t>
            </a:r>
            <a:r>
              <a:rPr lang="en-US" altLang="zh-CN" dirty="0" smtClean="0"/>
              <a:t>operates </a:t>
            </a:r>
            <a:r>
              <a:rPr lang="en-US" altLang="zh-CN" dirty="0"/>
              <a:t>on a set of entities.</a:t>
            </a:r>
            <a:endParaRPr lang="en-US" altLang="zh-CN" dirty="0" smtClean="0"/>
          </a:p>
          <a:p>
            <a:r>
              <a:rPr lang="en-US" altLang="zh-CN" dirty="0" smtClean="0"/>
              <a:t> </a:t>
            </a:r>
            <a:endParaRPr lang="zh-CN" altLang="en-US" dirty="0"/>
          </a:p>
        </p:txBody>
      </p:sp>
    </p:spTree>
    <p:extLst>
      <p:ext uri="{BB962C8B-B14F-4D97-AF65-F5344CB8AC3E}">
        <p14:creationId xmlns:p14="http://schemas.microsoft.com/office/powerpoint/2010/main" val="38083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95943" y="526909"/>
            <a:ext cx="3180319" cy="648072"/>
          </a:xfrm>
        </p:spPr>
        <p:txBody>
          <a:bodyPr/>
          <a:lstStyle/>
          <a:p>
            <a:r>
              <a:rPr lang="en-US" altLang="zh-CN" sz="3200" b="1" dirty="0"/>
              <a:t>Preliminaries</a:t>
            </a:r>
            <a:endParaRPr lang="zh-CN" altLang="en-US" sz="3200" b="1" dirty="0"/>
          </a:p>
        </p:txBody>
      </p:sp>
      <p:pic>
        <p:nvPicPr>
          <p:cNvPr id="5" name="图片 4"/>
          <p:cNvPicPr>
            <a:picLocks noChangeAspect="1"/>
          </p:cNvPicPr>
          <p:nvPr/>
        </p:nvPicPr>
        <p:blipFill>
          <a:blip r:embed="rId3"/>
          <a:stretch>
            <a:fillRect/>
          </a:stretch>
        </p:blipFill>
        <p:spPr>
          <a:xfrm>
            <a:off x="195943" y="1478416"/>
            <a:ext cx="4619625" cy="3768499"/>
          </a:xfrm>
          <a:prstGeom prst="rect">
            <a:avLst/>
          </a:prstGeom>
        </p:spPr>
      </p:pic>
      <p:sp>
        <p:nvSpPr>
          <p:cNvPr id="6" name="文本框 5"/>
          <p:cNvSpPr txBox="1"/>
          <p:nvPr/>
        </p:nvSpPr>
        <p:spPr>
          <a:xfrm>
            <a:off x="4976811" y="1360715"/>
            <a:ext cx="4243389" cy="4801314"/>
          </a:xfrm>
          <a:prstGeom prst="rect">
            <a:avLst/>
          </a:prstGeom>
          <a:noFill/>
        </p:spPr>
        <p:txBody>
          <a:bodyPr wrap="square" rtlCol="0">
            <a:spAutoFit/>
          </a:bodyPr>
          <a:lstStyle/>
          <a:p>
            <a:r>
              <a:rPr lang="en-US" altLang="zh-CN" dirty="0"/>
              <a:t>We summarize the staged query graph </a:t>
            </a:r>
            <a:r>
              <a:rPr lang="en-US" altLang="zh-CN" dirty="0" smtClean="0"/>
              <a:t>generation </a:t>
            </a:r>
            <a:r>
              <a:rPr lang="en-US" altLang="zh-CN" dirty="0"/>
              <a:t>method as follows:</a:t>
            </a:r>
            <a:endParaRPr lang="en-US" altLang="zh-CN" dirty="0" smtClean="0"/>
          </a:p>
          <a:p>
            <a:r>
              <a:rPr lang="en-US" altLang="zh-CN" dirty="0" smtClean="0"/>
              <a:t>     1</a:t>
            </a:r>
            <a:r>
              <a:rPr lang="zh-CN" altLang="en-US" dirty="0" smtClean="0"/>
              <a:t>、</a:t>
            </a:r>
            <a:r>
              <a:rPr lang="en-US" altLang="zh-CN" dirty="0" smtClean="0"/>
              <a:t>Starting </a:t>
            </a:r>
            <a:r>
              <a:rPr lang="en-US" altLang="zh-CN" dirty="0"/>
              <a:t>from a grounded entity found in </a:t>
            </a:r>
            <a:r>
              <a:rPr lang="en-US" altLang="zh-CN" dirty="0" smtClean="0"/>
              <a:t>the question </a:t>
            </a:r>
            <a:r>
              <a:rPr lang="en-US" altLang="zh-CN" dirty="0"/>
              <a:t>(referred to as a topic entity), </a:t>
            </a:r>
            <a:r>
              <a:rPr lang="en-US" altLang="zh-CN" dirty="0" smtClean="0"/>
              <a:t>identify a </a:t>
            </a:r>
            <a:r>
              <a:rPr lang="en-US" altLang="zh-CN" dirty="0"/>
              <a:t>core relation </a:t>
            </a:r>
            <a:r>
              <a:rPr lang="en-US" altLang="zh-CN" dirty="0" smtClean="0"/>
              <a:t>path linking </a:t>
            </a:r>
            <a:r>
              <a:rPr lang="en-US" altLang="zh-CN" dirty="0"/>
              <a:t>the topic entity to </a:t>
            </a:r>
            <a:r>
              <a:rPr lang="en-US" altLang="zh-CN" dirty="0" smtClean="0"/>
              <a:t>a lambda variable.</a:t>
            </a:r>
          </a:p>
          <a:p>
            <a:r>
              <a:rPr lang="en-US" altLang="zh-CN" dirty="0" smtClean="0"/>
              <a:t>     2</a:t>
            </a:r>
            <a:r>
              <a:rPr lang="zh-CN" altLang="en-US" dirty="0" smtClean="0"/>
              <a:t>、</a:t>
            </a:r>
            <a:r>
              <a:rPr lang="en-US" altLang="zh-CN" dirty="0"/>
              <a:t>From a core relation path identified in Step </a:t>
            </a:r>
            <a:r>
              <a:rPr lang="en-US" altLang="zh-CN" dirty="0" smtClean="0"/>
              <a:t>1,attach </a:t>
            </a:r>
            <a:r>
              <a:rPr lang="en-US" altLang="zh-CN" dirty="0"/>
              <a:t>one or more constraints found in the </a:t>
            </a:r>
            <a:r>
              <a:rPr lang="en-US" altLang="zh-CN" dirty="0" smtClean="0"/>
              <a:t>question.</a:t>
            </a:r>
          </a:p>
          <a:p>
            <a:r>
              <a:rPr lang="en-US" altLang="zh-CN" dirty="0"/>
              <a:t> </a:t>
            </a:r>
            <a:r>
              <a:rPr lang="en-US" altLang="zh-CN" dirty="0" smtClean="0"/>
              <a:t>    3</a:t>
            </a:r>
            <a:r>
              <a:rPr lang="zh-CN" altLang="en-US" dirty="0" smtClean="0"/>
              <a:t>、</a:t>
            </a:r>
            <a:r>
              <a:rPr lang="en-US" altLang="zh-CN" dirty="0"/>
              <a:t>With all the candidate query graphs </a:t>
            </a:r>
            <a:r>
              <a:rPr lang="en-US" altLang="zh-CN" dirty="0" smtClean="0"/>
              <a:t>generated from </a:t>
            </a:r>
            <a:r>
              <a:rPr lang="en-US" altLang="zh-CN" dirty="0"/>
              <a:t>Step 1 and Step </a:t>
            </a:r>
            <a:r>
              <a:rPr lang="en-US" altLang="zh-CN" dirty="0" smtClean="0"/>
              <a:t>2, </a:t>
            </a:r>
            <a:r>
              <a:rPr lang="en-US" altLang="zh-CN" dirty="0"/>
              <a:t>rank them by </a:t>
            </a:r>
            <a:r>
              <a:rPr lang="en-US" altLang="zh-CN" dirty="0" smtClean="0"/>
              <a:t>measuring their similarities </a:t>
            </a:r>
            <a:r>
              <a:rPr lang="en-US" altLang="zh-CN" dirty="0"/>
              <a:t>with the </a:t>
            </a:r>
            <a:r>
              <a:rPr lang="en-US" altLang="zh-CN" dirty="0" smtClean="0"/>
              <a:t>question.</a:t>
            </a:r>
          </a:p>
          <a:p>
            <a:r>
              <a:rPr lang="en-US" altLang="zh-CN" dirty="0"/>
              <a:t> </a:t>
            </a:r>
            <a:r>
              <a:rPr lang="en-US" altLang="zh-CN" dirty="0" smtClean="0"/>
              <a:t>   4</a:t>
            </a:r>
            <a:r>
              <a:rPr lang="zh-CN" altLang="en-US" dirty="0" smtClean="0"/>
              <a:t>、</a:t>
            </a:r>
            <a:r>
              <a:rPr lang="en-US" altLang="zh-CN" dirty="0"/>
              <a:t>Execute the top-ranked query graph </a:t>
            </a:r>
            <a:r>
              <a:rPr lang="en-US" altLang="zh-CN" dirty="0" smtClean="0"/>
              <a:t>against the </a:t>
            </a:r>
            <a:r>
              <a:rPr lang="en-US" altLang="zh-CN" dirty="0"/>
              <a:t>KB to obtain the answer entities.</a:t>
            </a:r>
            <a:endParaRPr lang="zh-CN" altLang="en-US" dirty="0"/>
          </a:p>
        </p:txBody>
      </p:sp>
    </p:spTree>
    <p:extLst>
      <p:ext uri="{BB962C8B-B14F-4D97-AF65-F5344CB8AC3E}">
        <p14:creationId xmlns:p14="http://schemas.microsoft.com/office/powerpoint/2010/main" val="553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07808" y="548680"/>
            <a:ext cx="3180319" cy="648072"/>
          </a:xfrm>
        </p:spPr>
        <p:txBody>
          <a:bodyPr/>
          <a:lstStyle/>
          <a:p>
            <a:r>
              <a:rPr lang="en-US" altLang="zh-CN" sz="3200" b="1" dirty="0"/>
              <a:t>Motivation</a:t>
            </a:r>
            <a:endParaRPr lang="zh-CN" altLang="en-US" sz="3200" b="1" dirty="0"/>
          </a:p>
        </p:txBody>
      </p:sp>
      <p:sp>
        <p:nvSpPr>
          <p:cNvPr id="5" name="文本框 4"/>
          <p:cNvSpPr txBox="1"/>
          <p:nvPr/>
        </p:nvSpPr>
        <p:spPr>
          <a:xfrm>
            <a:off x="5045725" y="1654505"/>
            <a:ext cx="3580482" cy="3416320"/>
          </a:xfrm>
          <a:prstGeom prst="rect">
            <a:avLst/>
          </a:prstGeom>
          <a:noFill/>
        </p:spPr>
        <p:txBody>
          <a:bodyPr wrap="square" rtlCol="0">
            <a:spAutoFit/>
          </a:bodyPr>
          <a:lstStyle/>
          <a:p>
            <a:r>
              <a:rPr lang="en-US" altLang="zh-CN" dirty="0"/>
              <a:t>I</a:t>
            </a:r>
            <a:r>
              <a:rPr lang="en-US" altLang="zh-CN" dirty="0" smtClean="0"/>
              <a:t>f </a:t>
            </a:r>
            <a:r>
              <a:rPr lang="en-US" altLang="zh-CN" dirty="0"/>
              <a:t>we allow core </a:t>
            </a:r>
            <a:r>
              <a:rPr lang="en-US" altLang="zh-CN" dirty="0" smtClean="0"/>
              <a:t>relation </a:t>
            </a:r>
            <a:r>
              <a:rPr lang="en-US" altLang="zh-CN" dirty="0"/>
              <a:t>paths up to 3 hops, on average we will </a:t>
            </a:r>
            <a:r>
              <a:rPr lang="en-US" altLang="zh-CN" dirty="0" smtClean="0"/>
              <a:t>have around </a:t>
            </a:r>
            <a:r>
              <a:rPr lang="en-US" altLang="zh-CN" dirty="0"/>
              <a:t>10,000 core relation paths per </a:t>
            </a:r>
            <a:r>
              <a:rPr lang="en-US" altLang="zh-CN" dirty="0" smtClean="0"/>
              <a:t>question, which </a:t>
            </a:r>
            <a:r>
              <a:rPr lang="en-US" altLang="zh-CN" dirty="0"/>
              <a:t>is computationally very expensive</a:t>
            </a:r>
            <a:r>
              <a:rPr lang="en-US" altLang="zh-CN" dirty="0" smtClean="0"/>
              <a:t>.</a:t>
            </a:r>
          </a:p>
          <a:p>
            <a:endParaRPr lang="en-US" altLang="zh-CN" dirty="0"/>
          </a:p>
          <a:p>
            <a:r>
              <a:rPr lang="en-US" altLang="zh-CN" dirty="0" smtClean="0"/>
              <a:t>We observe </a:t>
            </a:r>
            <a:r>
              <a:rPr lang="en-US" altLang="zh-CN" dirty="0"/>
              <a:t>that constraints found in a question </a:t>
            </a:r>
            <a:r>
              <a:rPr lang="en-US" altLang="zh-CN" dirty="0" smtClean="0"/>
              <a:t>can often </a:t>
            </a:r>
            <a:r>
              <a:rPr lang="en-US" altLang="zh-CN" dirty="0"/>
              <a:t>help reduce the search space and guide </a:t>
            </a:r>
            <a:r>
              <a:rPr lang="en-US" altLang="zh-CN" dirty="0" smtClean="0"/>
              <a:t>the generation </a:t>
            </a:r>
            <a:r>
              <a:rPr lang="en-US" altLang="zh-CN" dirty="0"/>
              <a:t>of the core relation paths towards </a:t>
            </a:r>
            <a:r>
              <a:rPr lang="en-US" altLang="zh-CN" dirty="0" smtClean="0"/>
              <a:t>the right </a:t>
            </a:r>
            <a:r>
              <a:rPr lang="en-US" altLang="zh-CN" dirty="0"/>
              <a:t>direction.</a:t>
            </a:r>
            <a:endParaRPr lang="zh-CN" altLang="en-US" dirty="0"/>
          </a:p>
        </p:txBody>
      </p:sp>
      <p:pic>
        <p:nvPicPr>
          <p:cNvPr id="6" name="图片 5"/>
          <p:cNvPicPr>
            <a:picLocks noChangeAspect="1"/>
          </p:cNvPicPr>
          <p:nvPr/>
        </p:nvPicPr>
        <p:blipFill>
          <a:blip r:embed="rId3"/>
          <a:stretch>
            <a:fillRect/>
          </a:stretch>
        </p:blipFill>
        <p:spPr>
          <a:xfrm>
            <a:off x="195943" y="1478416"/>
            <a:ext cx="4619625" cy="3768499"/>
          </a:xfrm>
          <a:prstGeom prst="rect">
            <a:avLst/>
          </a:prstGeom>
        </p:spPr>
      </p:pic>
    </p:spTree>
    <p:extLst>
      <p:ext uri="{BB962C8B-B14F-4D97-AF65-F5344CB8AC3E}">
        <p14:creationId xmlns:p14="http://schemas.microsoft.com/office/powerpoint/2010/main" val="33118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07808" y="548680"/>
            <a:ext cx="3180319" cy="648072"/>
          </a:xfrm>
        </p:spPr>
        <p:txBody>
          <a:bodyPr/>
          <a:lstStyle/>
          <a:p>
            <a:r>
              <a:rPr lang="en-US" altLang="zh-CN" sz="3200" b="1" dirty="0" smtClean="0"/>
              <a:t>Method</a:t>
            </a:r>
            <a:endParaRPr lang="zh-CN" altLang="en-US" sz="3200" b="1" dirty="0"/>
          </a:p>
        </p:txBody>
      </p:sp>
      <p:pic>
        <p:nvPicPr>
          <p:cNvPr id="3" name="图片 2"/>
          <p:cNvPicPr>
            <a:picLocks noChangeAspect="1"/>
          </p:cNvPicPr>
          <p:nvPr/>
        </p:nvPicPr>
        <p:blipFill>
          <a:blip r:embed="rId3"/>
          <a:stretch>
            <a:fillRect/>
          </a:stretch>
        </p:blipFill>
        <p:spPr>
          <a:xfrm>
            <a:off x="0" y="1957330"/>
            <a:ext cx="9161309" cy="2537552"/>
          </a:xfrm>
          <a:prstGeom prst="rect">
            <a:avLst/>
          </a:prstGeom>
        </p:spPr>
      </p:pic>
      <p:sp>
        <p:nvSpPr>
          <p:cNvPr id="4" name="文本框 3"/>
          <p:cNvSpPr txBox="1"/>
          <p:nvPr/>
        </p:nvSpPr>
        <p:spPr>
          <a:xfrm>
            <a:off x="47213" y="4704202"/>
            <a:ext cx="9066882" cy="2031325"/>
          </a:xfrm>
          <a:prstGeom prst="rect">
            <a:avLst/>
          </a:prstGeom>
          <a:noFill/>
        </p:spPr>
        <p:txBody>
          <a:bodyPr wrap="square" rtlCol="0">
            <a:spAutoFit/>
          </a:bodyPr>
          <a:lstStyle/>
          <a:p>
            <a:r>
              <a:rPr lang="en-US" altLang="zh-CN" dirty="0"/>
              <a:t>We allow the following actions to grow a </a:t>
            </a:r>
            <a:r>
              <a:rPr lang="en-US" altLang="zh-CN" dirty="0" smtClean="0"/>
              <a:t>query graph:</a:t>
            </a:r>
          </a:p>
          <a:p>
            <a:r>
              <a:rPr lang="en-US" altLang="zh-CN" dirty="0" smtClean="0"/>
              <a:t>1</a:t>
            </a:r>
            <a:r>
              <a:rPr lang="zh-CN" altLang="en-US" dirty="0" smtClean="0"/>
              <a:t>、</a:t>
            </a:r>
            <a:r>
              <a:rPr lang="en-US" altLang="zh-CN" b="1" dirty="0" err="1" smtClean="0"/>
              <a:t>Extend</a:t>
            </a:r>
            <a:r>
              <a:rPr lang="en-US" altLang="zh-CN" dirty="0" err="1" smtClean="0"/>
              <a:t>.An</a:t>
            </a:r>
            <a:r>
              <a:rPr lang="en-US" altLang="zh-CN" dirty="0" smtClean="0"/>
              <a:t> </a:t>
            </a:r>
            <a:r>
              <a:rPr lang="en-US" altLang="zh-CN" dirty="0"/>
              <a:t>extend action extends the core relation </a:t>
            </a:r>
            <a:r>
              <a:rPr lang="en-US" altLang="zh-CN" dirty="0" smtClean="0"/>
              <a:t>path by </a:t>
            </a:r>
            <a:r>
              <a:rPr lang="en-US" altLang="zh-CN" dirty="0"/>
              <a:t>one more relation in R</a:t>
            </a:r>
            <a:r>
              <a:rPr lang="en-US" altLang="zh-CN" dirty="0" smtClean="0"/>
              <a:t>.</a:t>
            </a:r>
          </a:p>
          <a:p>
            <a:r>
              <a:rPr lang="en-US" altLang="zh-CN" dirty="0" smtClean="0"/>
              <a:t>2</a:t>
            </a:r>
            <a:r>
              <a:rPr lang="zh-CN" altLang="en-US" dirty="0" smtClean="0"/>
              <a:t>、</a:t>
            </a:r>
            <a:r>
              <a:rPr lang="en-US" altLang="zh-CN" b="1" dirty="0" err="1" smtClean="0"/>
              <a:t>Connect</a:t>
            </a:r>
            <a:r>
              <a:rPr lang="en-US" altLang="zh-CN" dirty="0" err="1"/>
              <a:t>.</a:t>
            </a:r>
            <a:r>
              <a:rPr lang="en-US" altLang="zh-CN" dirty="0" err="1" smtClean="0"/>
              <a:t>A</a:t>
            </a:r>
            <a:r>
              <a:rPr lang="en-US" altLang="zh-CN" dirty="0" smtClean="0"/>
              <a:t> </a:t>
            </a:r>
            <a:r>
              <a:rPr lang="en-US" altLang="zh-CN" dirty="0"/>
              <a:t>connect action links such a grounded entity e to either the lambda variable x or an existential variable connected to x that is a CVT </a:t>
            </a:r>
            <a:r>
              <a:rPr lang="en-US" altLang="zh-CN" dirty="0" smtClean="0"/>
              <a:t>node.</a:t>
            </a:r>
          </a:p>
          <a:p>
            <a:r>
              <a:rPr lang="en-US" altLang="zh-CN" dirty="0" smtClean="0"/>
              <a:t>3</a:t>
            </a:r>
            <a:r>
              <a:rPr lang="zh-CN" altLang="en-US" dirty="0" smtClean="0"/>
              <a:t>、</a:t>
            </a:r>
            <a:r>
              <a:rPr lang="en-US" altLang="zh-CN" dirty="0"/>
              <a:t> </a:t>
            </a:r>
            <a:r>
              <a:rPr lang="en-US" altLang="zh-CN" b="1" dirty="0"/>
              <a:t>A</a:t>
            </a:r>
            <a:r>
              <a:rPr lang="en-US" altLang="zh-CN" b="1" dirty="0" smtClean="0"/>
              <a:t>ggregate</a:t>
            </a:r>
            <a:r>
              <a:rPr lang="en-US" altLang="zh-CN" dirty="0"/>
              <a:t>.</a:t>
            </a:r>
            <a:r>
              <a:rPr lang="en-US" altLang="zh-CN" dirty="0" smtClean="0"/>
              <a:t> An </a:t>
            </a:r>
            <a:r>
              <a:rPr lang="en-US" altLang="zh-CN" dirty="0"/>
              <a:t>aggregate action </a:t>
            </a:r>
            <a:r>
              <a:rPr lang="en-US" altLang="zh-CN" dirty="0" smtClean="0"/>
              <a:t>attaches </a:t>
            </a:r>
            <a:r>
              <a:rPr lang="en-US" altLang="zh-CN" dirty="0"/>
              <a:t>the detected aggregation function as a </a:t>
            </a:r>
            <a:r>
              <a:rPr lang="en-US" altLang="zh-CN" dirty="0" smtClean="0"/>
              <a:t>new node </a:t>
            </a:r>
            <a:r>
              <a:rPr lang="en-US" altLang="zh-CN" dirty="0"/>
              <a:t>to either the lambda variable x or an </a:t>
            </a:r>
            <a:r>
              <a:rPr lang="en-US" altLang="zh-CN" dirty="0" smtClean="0"/>
              <a:t>existential </a:t>
            </a:r>
            <a:r>
              <a:rPr lang="en-US" altLang="zh-CN" dirty="0"/>
              <a:t>variable connected to x that is a CVT node.</a:t>
            </a:r>
            <a:endParaRPr lang="zh-CN" altLang="en-US" dirty="0"/>
          </a:p>
        </p:txBody>
      </p:sp>
      <p:sp>
        <p:nvSpPr>
          <p:cNvPr id="7" name="文本框 6"/>
          <p:cNvSpPr txBox="1"/>
          <p:nvPr/>
        </p:nvSpPr>
        <p:spPr>
          <a:xfrm>
            <a:off x="176270" y="1465243"/>
            <a:ext cx="3007605" cy="400110"/>
          </a:xfrm>
          <a:prstGeom prst="rect">
            <a:avLst/>
          </a:prstGeom>
          <a:noFill/>
        </p:spPr>
        <p:txBody>
          <a:bodyPr wrap="square" rtlCol="0">
            <a:spAutoFit/>
          </a:bodyPr>
          <a:lstStyle/>
          <a:p>
            <a:r>
              <a:rPr lang="en-US" altLang="zh-CN" sz="2000" dirty="0"/>
              <a:t>Query </a:t>
            </a:r>
            <a:r>
              <a:rPr lang="en-US" altLang="zh-CN" sz="2000" dirty="0" smtClean="0"/>
              <a:t>Graph Generation</a:t>
            </a:r>
            <a:endParaRPr lang="zh-CN" altLang="en-US" sz="2000" dirty="0"/>
          </a:p>
        </p:txBody>
      </p:sp>
    </p:spTree>
    <p:extLst>
      <p:ext uri="{BB962C8B-B14F-4D97-AF65-F5344CB8AC3E}">
        <p14:creationId xmlns:p14="http://schemas.microsoft.com/office/powerpoint/2010/main" val="387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07808" y="548680"/>
            <a:ext cx="3180319" cy="648072"/>
          </a:xfrm>
        </p:spPr>
        <p:txBody>
          <a:bodyPr/>
          <a:lstStyle/>
          <a:p>
            <a:r>
              <a:rPr lang="en-US" altLang="zh-CN" sz="3200" b="1" dirty="0" smtClean="0"/>
              <a:t>Method</a:t>
            </a:r>
            <a:endParaRPr lang="zh-CN" altLang="en-US" sz="3200" b="1" dirty="0"/>
          </a:p>
        </p:txBody>
      </p:sp>
      <p:sp>
        <p:nvSpPr>
          <p:cNvPr id="7" name="文本框 6"/>
          <p:cNvSpPr txBox="1"/>
          <p:nvPr/>
        </p:nvSpPr>
        <p:spPr>
          <a:xfrm>
            <a:off x="176270" y="1465243"/>
            <a:ext cx="3007605" cy="400110"/>
          </a:xfrm>
          <a:prstGeom prst="rect">
            <a:avLst/>
          </a:prstGeom>
          <a:noFill/>
        </p:spPr>
        <p:txBody>
          <a:bodyPr wrap="square" rtlCol="0">
            <a:spAutoFit/>
          </a:bodyPr>
          <a:lstStyle/>
          <a:p>
            <a:r>
              <a:rPr lang="en-US" altLang="zh-CN" sz="2000" dirty="0"/>
              <a:t>Query Graph Ranking</a:t>
            </a:r>
            <a:endParaRPr lang="zh-CN" altLang="en-US" sz="2000" dirty="0"/>
          </a:p>
        </p:txBody>
      </p:sp>
      <p:pic>
        <p:nvPicPr>
          <p:cNvPr id="5" name="图片 4"/>
          <p:cNvPicPr>
            <a:picLocks noChangeAspect="1"/>
          </p:cNvPicPr>
          <p:nvPr/>
        </p:nvPicPr>
        <p:blipFill>
          <a:blip r:embed="rId3"/>
          <a:stretch>
            <a:fillRect/>
          </a:stretch>
        </p:blipFill>
        <p:spPr>
          <a:xfrm>
            <a:off x="176270" y="3301632"/>
            <a:ext cx="4543425" cy="1352550"/>
          </a:xfrm>
          <a:prstGeom prst="rect">
            <a:avLst/>
          </a:prstGeom>
        </p:spPr>
      </p:pic>
      <p:sp>
        <p:nvSpPr>
          <p:cNvPr id="6" name="文本框 5"/>
          <p:cNvSpPr txBox="1"/>
          <p:nvPr/>
        </p:nvSpPr>
        <p:spPr>
          <a:xfrm>
            <a:off x="4719695" y="2131247"/>
            <a:ext cx="4461832" cy="3693319"/>
          </a:xfrm>
          <a:prstGeom prst="rect">
            <a:avLst/>
          </a:prstGeom>
          <a:noFill/>
        </p:spPr>
        <p:txBody>
          <a:bodyPr wrap="square" rtlCol="0">
            <a:spAutoFit/>
          </a:bodyPr>
          <a:lstStyle/>
          <a:p>
            <a:r>
              <a:rPr lang="en-US" altLang="zh-CN" dirty="0" smtClean="0"/>
              <a:t>1</a:t>
            </a:r>
            <a:r>
              <a:rPr lang="zh-CN" altLang="en-US" dirty="0" smtClean="0"/>
              <a:t>、</a:t>
            </a:r>
            <a:r>
              <a:rPr lang="en-US" altLang="zh-CN" dirty="0"/>
              <a:t>The first dimension of </a:t>
            </a:r>
            <a:r>
              <a:rPr lang="en-US" altLang="zh-CN" dirty="0" err="1"/>
              <a:t>vgcomes</a:t>
            </a:r>
            <a:r>
              <a:rPr lang="en-US" altLang="zh-CN" dirty="0"/>
              <a:t> from a </a:t>
            </a:r>
            <a:r>
              <a:rPr lang="en-US" altLang="zh-CN" dirty="0" smtClean="0"/>
              <a:t>BERT-based semantic matching </a:t>
            </a:r>
            <a:r>
              <a:rPr lang="en-US" altLang="zh-CN" dirty="0"/>
              <a:t>model</a:t>
            </a:r>
            <a:r>
              <a:rPr lang="en-US" altLang="zh-CN" dirty="0" smtClean="0"/>
              <a:t>.</a:t>
            </a:r>
          </a:p>
          <a:p>
            <a:r>
              <a:rPr lang="en-US" altLang="zh-CN" dirty="0"/>
              <a:t>Figure 2(a</a:t>
            </a:r>
            <a:r>
              <a:rPr lang="en-US" altLang="zh-CN" dirty="0" smtClean="0"/>
              <a:t>)</a:t>
            </a:r>
            <a:r>
              <a:rPr lang="zh-CN" altLang="en-US" dirty="0" smtClean="0"/>
              <a:t>：</a:t>
            </a:r>
            <a:r>
              <a:rPr lang="en-US" altLang="zh-CN" dirty="0" smtClean="0"/>
              <a:t>(</a:t>
            </a:r>
            <a:r>
              <a:rPr lang="en-US" altLang="zh-CN" dirty="0"/>
              <a:t>the, </a:t>
            </a:r>
            <a:r>
              <a:rPr lang="en-US" altLang="zh-CN" dirty="0" err="1"/>
              <a:t>jeff</a:t>
            </a:r>
            <a:r>
              <a:rPr lang="en-US" altLang="zh-CN" dirty="0"/>
              <a:t>, </a:t>
            </a:r>
            <a:r>
              <a:rPr lang="en-US" altLang="zh-CN" dirty="0" err="1" smtClean="0"/>
              <a:t>probst</a:t>
            </a:r>
            <a:r>
              <a:rPr lang="en-US" altLang="zh-CN" dirty="0" smtClean="0"/>
              <a:t>, </a:t>
            </a:r>
            <a:r>
              <a:rPr lang="en-US" altLang="zh-CN" dirty="0" err="1" smtClean="0"/>
              <a:t>show,nominated</a:t>
            </a:r>
            <a:r>
              <a:rPr lang="en-US" altLang="zh-CN" dirty="0" smtClean="0"/>
              <a:t>, for, nominee)</a:t>
            </a:r>
          </a:p>
          <a:p>
            <a:r>
              <a:rPr lang="en-US" altLang="zh-CN" dirty="0" smtClean="0"/>
              <a:t>2</a:t>
            </a:r>
            <a:r>
              <a:rPr lang="zh-CN" altLang="en-US" dirty="0" smtClean="0"/>
              <a:t>、</a:t>
            </a:r>
            <a:r>
              <a:rPr lang="en-US" altLang="zh-CN" dirty="0"/>
              <a:t>the accumulated entity linking scores</a:t>
            </a:r>
          </a:p>
          <a:p>
            <a:r>
              <a:rPr lang="en-US" altLang="zh-CN" dirty="0"/>
              <a:t>of all grounded entities in the query </a:t>
            </a:r>
            <a:r>
              <a:rPr lang="en-US" altLang="zh-CN" dirty="0" smtClean="0"/>
              <a:t>graph.</a:t>
            </a:r>
          </a:p>
          <a:p>
            <a:r>
              <a:rPr lang="en-US" altLang="zh-CN" dirty="0" smtClean="0"/>
              <a:t>3</a:t>
            </a:r>
            <a:r>
              <a:rPr lang="zh-CN" altLang="en-US" dirty="0" smtClean="0"/>
              <a:t>、</a:t>
            </a:r>
            <a:r>
              <a:rPr lang="en-US" altLang="zh-CN" dirty="0"/>
              <a:t> the number of grounded entities </a:t>
            </a:r>
            <a:r>
              <a:rPr lang="en-US" altLang="zh-CN" dirty="0" err="1"/>
              <a:t>ap</a:t>
            </a:r>
            <a:r>
              <a:rPr lang="en-US" altLang="zh-CN" dirty="0"/>
              <a:t>-</a:t>
            </a:r>
          </a:p>
          <a:p>
            <a:r>
              <a:rPr lang="en-US" altLang="zh-CN" dirty="0" err="1"/>
              <a:t>pearing</a:t>
            </a:r>
            <a:r>
              <a:rPr lang="en-US" altLang="zh-CN" dirty="0"/>
              <a:t> in the query graph. </a:t>
            </a:r>
            <a:endParaRPr lang="en-US" altLang="zh-CN" dirty="0" smtClean="0"/>
          </a:p>
          <a:p>
            <a:r>
              <a:rPr lang="en-US" altLang="zh-CN" dirty="0" smtClean="0"/>
              <a:t>4</a:t>
            </a:r>
            <a:r>
              <a:rPr lang="zh-CN" altLang="en-US" dirty="0" smtClean="0"/>
              <a:t>、</a:t>
            </a:r>
            <a:r>
              <a:rPr lang="en-US" altLang="zh-CN" dirty="0"/>
              <a:t> the numbers of entity </a:t>
            </a:r>
            <a:r>
              <a:rPr lang="en-US" altLang="zh-CN" dirty="0" smtClean="0"/>
              <a:t>types.</a:t>
            </a:r>
          </a:p>
          <a:p>
            <a:r>
              <a:rPr lang="en-US" altLang="zh-CN" dirty="0" smtClean="0"/>
              <a:t>5</a:t>
            </a:r>
            <a:r>
              <a:rPr lang="zh-CN" altLang="en-US" dirty="0" smtClean="0"/>
              <a:t>、</a:t>
            </a:r>
            <a:r>
              <a:rPr lang="en-US" altLang="zh-CN" dirty="0"/>
              <a:t>temporal </a:t>
            </a:r>
            <a:r>
              <a:rPr lang="en-US" altLang="zh-CN" dirty="0" smtClean="0"/>
              <a:t>expressions .</a:t>
            </a:r>
          </a:p>
          <a:p>
            <a:r>
              <a:rPr lang="en-US" altLang="zh-CN" dirty="0" smtClean="0"/>
              <a:t>6</a:t>
            </a:r>
            <a:r>
              <a:rPr lang="zh-CN" altLang="en-US" dirty="0" smtClean="0"/>
              <a:t>、</a:t>
            </a:r>
            <a:r>
              <a:rPr lang="en-US" altLang="zh-CN" dirty="0"/>
              <a:t>superlatives in the query </a:t>
            </a:r>
            <a:r>
              <a:rPr lang="en-US" altLang="zh-CN" dirty="0" smtClean="0"/>
              <a:t>graph.</a:t>
            </a:r>
          </a:p>
          <a:p>
            <a:r>
              <a:rPr lang="en-US" altLang="zh-CN" dirty="0" smtClean="0"/>
              <a:t>7</a:t>
            </a:r>
            <a:r>
              <a:rPr lang="zh-CN" altLang="en-US" dirty="0" smtClean="0"/>
              <a:t>、</a:t>
            </a:r>
            <a:r>
              <a:rPr lang="en-US" altLang="zh-CN" dirty="0"/>
              <a:t>the number of </a:t>
            </a:r>
            <a:r>
              <a:rPr lang="en-US" altLang="zh-CN" dirty="0" smtClean="0"/>
              <a:t>answer entities </a:t>
            </a:r>
            <a:r>
              <a:rPr lang="en-US" altLang="zh-CN" dirty="0"/>
              <a:t>of the query graph.</a:t>
            </a:r>
            <a:endParaRPr lang="zh-CN" altLang="en-US" dirty="0"/>
          </a:p>
        </p:txBody>
      </p:sp>
    </p:spTree>
    <p:extLst>
      <p:ext uri="{BB962C8B-B14F-4D97-AF65-F5344CB8AC3E}">
        <p14:creationId xmlns:p14="http://schemas.microsoft.com/office/powerpoint/2010/main" val="81364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07808" y="548680"/>
            <a:ext cx="3180319" cy="648072"/>
          </a:xfrm>
        </p:spPr>
        <p:txBody>
          <a:bodyPr/>
          <a:lstStyle/>
          <a:p>
            <a:r>
              <a:rPr lang="en-US" altLang="zh-CN" sz="3200" b="1" dirty="0" smtClean="0"/>
              <a:t>Datasets</a:t>
            </a:r>
            <a:endParaRPr lang="zh-CN" altLang="en-US" sz="3200" b="1" dirty="0"/>
          </a:p>
        </p:txBody>
      </p:sp>
      <p:pic>
        <p:nvPicPr>
          <p:cNvPr id="3" name="图片 2"/>
          <p:cNvPicPr>
            <a:picLocks noChangeAspect="1"/>
          </p:cNvPicPr>
          <p:nvPr/>
        </p:nvPicPr>
        <p:blipFill>
          <a:blip r:embed="rId3"/>
          <a:stretch>
            <a:fillRect/>
          </a:stretch>
        </p:blipFill>
        <p:spPr>
          <a:xfrm>
            <a:off x="3197587" y="2358297"/>
            <a:ext cx="2982875" cy="2997569"/>
          </a:xfrm>
          <a:prstGeom prst="rect">
            <a:avLst/>
          </a:prstGeom>
        </p:spPr>
      </p:pic>
    </p:spTree>
    <p:extLst>
      <p:ext uri="{BB962C8B-B14F-4D97-AF65-F5344CB8AC3E}">
        <p14:creationId xmlns:p14="http://schemas.microsoft.com/office/powerpoint/2010/main" val="30353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107808" y="548680"/>
            <a:ext cx="3180319" cy="648072"/>
          </a:xfrm>
        </p:spPr>
        <p:txBody>
          <a:bodyPr/>
          <a:lstStyle/>
          <a:p>
            <a:r>
              <a:rPr lang="en-US" altLang="zh-CN" sz="3200" b="1" dirty="0" smtClean="0"/>
              <a:t>Results</a:t>
            </a:r>
            <a:endParaRPr lang="zh-CN" altLang="en-US" sz="3200" b="1" dirty="0"/>
          </a:p>
        </p:txBody>
      </p:sp>
      <p:pic>
        <p:nvPicPr>
          <p:cNvPr id="4" name="图片 3"/>
          <p:cNvPicPr>
            <a:picLocks noChangeAspect="1"/>
          </p:cNvPicPr>
          <p:nvPr/>
        </p:nvPicPr>
        <p:blipFill>
          <a:blip r:embed="rId3"/>
          <a:stretch>
            <a:fillRect/>
          </a:stretch>
        </p:blipFill>
        <p:spPr>
          <a:xfrm>
            <a:off x="443429" y="2270908"/>
            <a:ext cx="4114800" cy="2867025"/>
          </a:xfrm>
          <a:prstGeom prst="rect">
            <a:avLst/>
          </a:prstGeom>
        </p:spPr>
      </p:pic>
      <p:pic>
        <p:nvPicPr>
          <p:cNvPr id="5" name="图片 4"/>
          <p:cNvPicPr>
            <a:picLocks noChangeAspect="1"/>
          </p:cNvPicPr>
          <p:nvPr/>
        </p:nvPicPr>
        <p:blipFill>
          <a:blip r:embed="rId4"/>
          <a:stretch>
            <a:fillRect/>
          </a:stretch>
        </p:blipFill>
        <p:spPr>
          <a:xfrm>
            <a:off x="5359363" y="2170019"/>
            <a:ext cx="2815154" cy="2967914"/>
          </a:xfrm>
          <a:prstGeom prst="rect">
            <a:avLst/>
          </a:prstGeom>
        </p:spPr>
      </p:pic>
    </p:spTree>
    <p:extLst>
      <p:ext uri="{BB962C8B-B14F-4D97-AF65-F5344CB8AC3E}">
        <p14:creationId xmlns:p14="http://schemas.microsoft.com/office/powerpoint/2010/main" val="16312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模板 中国科学院信息工程研究所PPT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6051</TotalTime>
  <Words>1166</Words>
  <Application>Microsoft Office PowerPoint</Application>
  <PresentationFormat>全屏显示(4:3)</PresentationFormat>
  <Paragraphs>90</Paragraphs>
  <Slides>11</Slides>
  <Notes>11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11</vt:i4>
      </vt:variant>
    </vt:vector>
  </HeadingPairs>
  <TitlesOfParts>
    <vt:vector size="18" baseType="lpstr">
      <vt:lpstr>宋体</vt:lpstr>
      <vt:lpstr>微软雅黑</vt:lpstr>
      <vt:lpstr>Arial</vt:lpstr>
      <vt:lpstr>Calibri</vt:lpstr>
      <vt:lpstr>Calibri Light</vt:lpstr>
      <vt:lpstr>Office 主题</vt:lpstr>
      <vt:lpstr>1_模板 中国科学院信息工程研究所PPT模板</vt:lpstr>
      <vt:lpstr>Query Graph Generation for Answering Multi-hop Complex Questions from Knowledge Bases                                                               Yunshi Lan, Jing Jiang                                                        Singapore Management University</vt:lpstr>
      <vt:lpstr>Introduce</vt:lpstr>
      <vt:lpstr>Preliminaries</vt:lpstr>
      <vt:lpstr>Preliminaries</vt:lpstr>
      <vt:lpstr>Motivation</vt:lpstr>
      <vt:lpstr>Method</vt:lpstr>
      <vt:lpstr>Method</vt:lpstr>
      <vt:lpstr>Datasets</vt:lpstr>
      <vt:lpstr>Results</vt:lpstr>
      <vt:lpstr>Error Analysis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图片分类算法的小样本和小类间差异问题研究</dc:title>
  <dc:creator>decs</dc:creator>
  <cp:lastModifiedBy>ThinkPad</cp:lastModifiedBy>
  <cp:revision>587</cp:revision>
  <dcterms:created xsi:type="dcterms:W3CDTF">2019-03-05T03:15:04Z</dcterms:created>
  <dcterms:modified xsi:type="dcterms:W3CDTF">2021-02-07T07:34:58Z</dcterms:modified>
</cp:coreProperties>
</file>